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6073FD2-F0CF-400B-AEC1-E1586CB5B5E0}">
  <a:tblStyle styleId="{36073FD2-F0CF-400B-AEC1-E1586CB5B5E0}"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6" d="100"/>
          <a:sy n="156" d="100"/>
        </p:scale>
        <p:origin x="808"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13f90c8aa81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13f90c8aa81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add54b53fa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2add54b53fa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2add54b53fa_0_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2add54b53fa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add54b53fa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2add54b53fa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239825" y="73975"/>
            <a:ext cx="6658200" cy="5394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300"/>
              </a:spcAft>
              <a:buNone/>
            </a:pPr>
            <a:r>
              <a:rPr lang="en" sz="2000"/>
              <a:t>Tool: Human-Centered Design Process Chart</a:t>
            </a:r>
            <a:endParaRPr sz="2000"/>
          </a:p>
        </p:txBody>
      </p:sp>
      <p:sp>
        <p:nvSpPr>
          <p:cNvPr id="55" name="Google Shape;55;p13"/>
          <p:cNvSpPr txBox="1"/>
          <p:nvPr/>
        </p:nvSpPr>
        <p:spPr>
          <a:xfrm>
            <a:off x="239825" y="2721225"/>
            <a:ext cx="2235900" cy="1046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The human-centered design (HCD) process is composed of the following stages:</a:t>
            </a:r>
            <a:endParaRPr/>
          </a:p>
        </p:txBody>
      </p:sp>
      <p:sp>
        <p:nvSpPr>
          <p:cNvPr id="56" name="Google Shape;56;p13"/>
          <p:cNvSpPr txBox="1"/>
          <p:nvPr/>
        </p:nvSpPr>
        <p:spPr>
          <a:xfrm>
            <a:off x="262800" y="613375"/>
            <a:ext cx="4138200" cy="1092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 b="1">
                <a:solidFill>
                  <a:schemeClr val="dk1"/>
                </a:solidFill>
              </a:rPr>
              <a:t>Introduction</a:t>
            </a:r>
            <a:endParaRPr b="1">
              <a:solidFill>
                <a:schemeClr val="dk1"/>
              </a:solidFill>
            </a:endParaRPr>
          </a:p>
          <a:p>
            <a:pPr marL="0" lvl="0" indent="0" algn="l" rtl="0">
              <a:spcBef>
                <a:spcPts val="600"/>
              </a:spcBef>
              <a:spcAft>
                <a:spcPts val="0"/>
              </a:spcAft>
              <a:buClr>
                <a:schemeClr val="dk1"/>
              </a:buClr>
              <a:buSzPts val="1100"/>
              <a:buFont typeface="Arial"/>
              <a:buNone/>
            </a:pPr>
            <a:r>
              <a:rPr lang="en" sz="1000">
                <a:solidFill>
                  <a:schemeClr val="dk1"/>
                </a:solidFill>
              </a:rPr>
              <a:t>The human-centered design process is a design framework that places humans at the center of the design efforts. Throughout the process we orient ourselves to the users toward designing solutions made to address their needs. </a:t>
            </a:r>
            <a:endParaRPr/>
          </a:p>
        </p:txBody>
      </p:sp>
      <p:sp>
        <p:nvSpPr>
          <p:cNvPr id="57" name="Google Shape;57;p13"/>
          <p:cNvSpPr txBox="1"/>
          <p:nvPr/>
        </p:nvSpPr>
        <p:spPr>
          <a:xfrm>
            <a:off x="4743000" y="613375"/>
            <a:ext cx="4138200" cy="1708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a:solidFill>
                  <a:schemeClr val="dk1"/>
                </a:solidFill>
              </a:rPr>
              <a:t>Instructions</a:t>
            </a:r>
            <a:endParaRPr b="1">
              <a:solidFill>
                <a:schemeClr val="dk1"/>
              </a:solidFill>
            </a:endParaRPr>
          </a:p>
          <a:p>
            <a:pPr marL="0" lvl="0" indent="0" algn="l" rtl="0">
              <a:spcBef>
                <a:spcPts val="600"/>
              </a:spcBef>
              <a:spcAft>
                <a:spcPts val="0"/>
              </a:spcAft>
              <a:buNone/>
            </a:pPr>
            <a:r>
              <a:rPr lang="en" sz="1000">
                <a:solidFill>
                  <a:schemeClr val="dk1"/>
                </a:solidFill>
              </a:rPr>
              <a:t>This tool can be used as a guide when starting a UX design to break down the process to its various stages. During the process, you can use this tool to understand the specific activities associated with each stage. The design process is iterative, so that at the end you may want to iterate upon your design and continue into a second cycle of design. Often, activities within stages can iterate or overlap, or in case of resource and time constraints, you might want to consider potential shortcuts in the process.</a:t>
            </a:r>
            <a:endParaRPr>
              <a:solidFill>
                <a:schemeClr val="dk1"/>
              </a:solidFill>
            </a:endParaRPr>
          </a:p>
        </p:txBody>
      </p:sp>
      <p:sp>
        <p:nvSpPr>
          <p:cNvPr id="58" name="Google Shape;58;p13"/>
          <p:cNvSpPr/>
          <p:nvPr/>
        </p:nvSpPr>
        <p:spPr>
          <a:xfrm>
            <a:off x="4776518" y="2849765"/>
            <a:ext cx="1626000" cy="1570800"/>
          </a:xfrm>
          <a:prstGeom prst="donut">
            <a:avLst>
              <a:gd name="adj" fmla="val 16067"/>
            </a:avLst>
          </a:prstGeom>
          <a:solidFill>
            <a:srgbClr val="000000">
              <a:alpha val="107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9" name="Google Shape;59;p13"/>
          <p:cNvGrpSpPr/>
          <p:nvPr/>
        </p:nvGrpSpPr>
        <p:grpSpPr>
          <a:xfrm>
            <a:off x="2351324" y="2723725"/>
            <a:ext cx="2674714" cy="360862"/>
            <a:chOff x="-396616" y="1085423"/>
            <a:chExt cx="4179241" cy="582600"/>
          </a:xfrm>
        </p:grpSpPr>
        <p:cxnSp>
          <p:nvCxnSpPr>
            <p:cNvPr id="60" name="Google Shape;60;p13"/>
            <p:cNvCxnSpPr/>
            <p:nvPr/>
          </p:nvCxnSpPr>
          <p:spPr>
            <a:xfrm>
              <a:off x="3438525" y="1309350"/>
              <a:ext cx="344100" cy="344100"/>
            </a:xfrm>
            <a:prstGeom prst="straightConnector1">
              <a:avLst/>
            </a:prstGeom>
            <a:noFill/>
            <a:ln w="19050" cap="flat" cmpd="sng">
              <a:solidFill>
                <a:srgbClr val="9225A5"/>
              </a:solidFill>
              <a:prstDash val="solid"/>
              <a:round/>
              <a:headEnd type="oval" w="med" len="med"/>
              <a:tailEnd type="none" w="sm" len="sm"/>
            </a:ln>
          </p:spPr>
        </p:cxnSp>
        <p:sp>
          <p:nvSpPr>
            <p:cNvPr id="61" name="Google Shape;61;p13"/>
            <p:cNvSpPr txBox="1"/>
            <p:nvPr/>
          </p:nvSpPr>
          <p:spPr>
            <a:xfrm>
              <a:off x="-396616" y="1085423"/>
              <a:ext cx="3675000" cy="5826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b="1"/>
                <a:t>Evaluate</a:t>
              </a:r>
              <a:endParaRPr b="1"/>
            </a:p>
            <a:p>
              <a:pPr marL="0" lvl="0" indent="0" algn="r" rtl="0">
                <a:lnSpc>
                  <a:spcPct val="115000"/>
                </a:lnSpc>
                <a:spcBef>
                  <a:spcPts val="0"/>
                </a:spcBef>
                <a:spcAft>
                  <a:spcPts val="0"/>
                </a:spcAft>
                <a:buNone/>
              </a:pPr>
              <a:r>
                <a:rPr lang="en" sz="1100"/>
                <a:t>Get feedback and assess the degree to which the design is useful, usable, and experiential.</a:t>
              </a:r>
              <a:endParaRPr sz="1100"/>
            </a:p>
          </p:txBody>
        </p:sp>
      </p:grpSp>
      <p:grpSp>
        <p:nvGrpSpPr>
          <p:cNvPr id="62" name="Google Shape;62;p13"/>
          <p:cNvGrpSpPr/>
          <p:nvPr/>
        </p:nvGrpSpPr>
        <p:grpSpPr>
          <a:xfrm>
            <a:off x="2351324" y="4084925"/>
            <a:ext cx="2599033" cy="372383"/>
            <a:chOff x="-1469121" y="3064004"/>
            <a:chExt cx="5250571" cy="601200"/>
          </a:xfrm>
        </p:grpSpPr>
        <p:cxnSp>
          <p:nvCxnSpPr>
            <p:cNvPr id="63" name="Google Shape;63;p13"/>
            <p:cNvCxnSpPr/>
            <p:nvPr/>
          </p:nvCxnSpPr>
          <p:spPr>
            <a:xfrm rot="10800000" flipH="1">
              <a:off x="3436150" y="3214625"/>
              <a:ext cx="345300" cy="342900"/>
            </a:xfrm>
            <a:prstGeom prst="straightConnector1">
              <a:avLst/>
            </a:prstGeom>
            <a:noFill/>
            <a:ln w="19050" cap="flat" cmpd="sng">
              <a:solidFill>
                <a:srgbClr val="551561"/>
              </a:solidFill>
              <a:prstDash val="solid"/>
              <a:round/>
              <a:headEnd type="oval" w="med" len="med"/>
              <a:tailEnd type="none" w="sm" len="sm"/>
            </a:ln>
          </p:spPr>
        </p:cxnSp>
        <p:sp>
          <p:nvSpPr>
            <p:cNvPr id="64" name="Google Shape;64;p13"/>
            <p:cNvSpPr txBox="1"/>
            <p:nvPr/>
          </p:nvSpPr>
          <p:spPr>
            <a:xfrm>
              <a:off x="-1469121" y="3064004"/>
              <a:ext cx="4799100" cy="6012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b="1"/>
                <a:t>Implement</a:t>
              </a:r>
              <a:endParaRPr b="1"/>
            </a:p>
            <a:p>
              <a:pPr marL="0" lvl="0" indent="0" algn="r" rtl="0">
                <a:lnSpc>
                  <a:spcPct val="115000"/>
                </a:lnSpc>
                <a:spcBef>
                  <a:spcPts val="0"/>
                </a:spcBef>
                <a:spcAft>
                  <a:spcPts val="0"/>
                </a:spcAft>
                <a:buNone/>
              </a:pPr>
              <a:r>
                <a:rPr lang="en" sz="1100"/>
                <a:t>Prototype/build the user interface of your design.</a:t>
              </a:r>
              <a:endParaRPr sz="1100"/>
            </a:p>
          </p:txBody>
        </p:sp>
      </p:grpSp>
      <p:sp>
        <p:nvSpPr>
          <p:cNvPr id="65" name="Google Shape;65;p13"/>
          <p:cNvSpPr/>
          <p:nvPr/>
        </p:nvSpPr>
        <p:spPr>
          <a:xfrm rot="-1751136" flipH="1">
            <a:off x="4735528" y="2793301"/>
            <a:ext cx="1707816" cy="1680606"/>
          </a:xfrm>
          <a:prstGeom prst="blockArc">
            <a:avLst>
              <a:gd name="adj1" fmla="val 14348563"/>
              <a:gd name="adj2" fmla="val 19872341"/>
              <a:gd name="adj3" fmla="val 9100"/>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6" name="Google Shape;66;p13"/>
          <p:cNvGrpSpPr/>
          <p:nvPr/>
        </p:nvGrpSpPr>
        <p:grpSpPr>
          <a:xfrm>
            <a:off x="6162110" y="4106100"/>
            <a:ext cx="2803866" cy="410291"/>
            <a:chOff x="5343425" y="3098190"/>
            <a:chExt cx="4381041" cy="662400"/>
          </a:xfrm>
        </p:grpSpPr>
        <p:cxnSp>
          <p:nvCxnSpPr>
            <p:cNvPr id="67" name="Google Shape;67;p13"/>
            <p:cNvCxnSpPr/>
            <p:nvPr/>
          </p:nvCxnSpPr>
          <p:spPr>
            <a:xfrm rot="10800000">
              <a:off x="5343425" y="3214625"/>
              <a:ext cx="354900" cy="350100"/>
            </a:xfrm>
            <a:prstGeom prst="straightConnector1">
              <a:avLst/>
            </a:prstGeom>
            <a:noFill/>
            <a:ln w="19050" cap="flat" cmpd="sng">
              <a:solidFill>
                <a:srgbClr val="9225A5"/>
              </a:solidFill>
              <a:prstDash val="solid"/>
              <a:round/>
              <a:headEnd type="oval" w="med" len="med"/>
              <a:tailEnd type="none" w="sm" len="sm"/>
            </a:ln>
          </p:spPr>
        </p:cxnSp>
        <p:sp>
          <p:nvSpPr>
            <p:cNvPr id="68" name="Google Shape;68;p13"/>
            <p:cNvSpPr txBox="1"/>
            <p:nvPr/>
          </p:nvSpPr>
          <p:spPr>
            <a:xfrm>
              <a:off x="5718566" y="3098190"/>
              <a:ext cx="4005900" cy="66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b="1"/>
                <a:t>Design</a:t>
              </a:r>
              <a:br>
                <a:rPr lang="en"/>
              </a:br>
              <a:r>
                <a:rPr lang="en" sz="1100"/>
                <a:t>Envision creative solutions that respond to users’ needs and offer positive experiences.</a:t>
              </a:r>
              <a:endParaRPr sz="1100"/>
            </a:p>
          </p:txBody>
        </p:sp>
      </p:grpSp>
      <p:grpSp>
        <p:nvGrpSpPr>
          <p:cNvPr id="69" name="Google Shape;69;p13"/>
          <p:cNvGrpSpPr/>
          <p:nvPr/>
        </p:nvGrpSpPr>
        <p:grpSpPr>
          <a:xfrm>
            <a:off x="6147734" y="2727800"/>
            <a:ext cx="2818327" cy="390222"/>
            <a:chOff x="5344775" y="1092002"/>
            <a:chExt cx="4403636" cy="630000"/>
          </a:xfrm>
        </p:grpSpPr>
        <p:cxnSp>
          <p:nvCxnSpPr>
            <p:cNvPr id="70" name="Google Shape;70;p13"/>
            <p:cNvCxnSpPr/>
            <p:nvPr/>
          </p:nvCxnSpPr>
          <p:spPr>
            <a:xfrm flipH="1">
              <a:off x="5344775" y="1314450"/>
              <a:ext cx="336900" cy="339000"/>
            </a:xfrm>
            <a:prstGeom prst="straightConnector1">
              <a:avLst/>
            </a:prstGeom>
            <a:noFill/>
            <a:ln w="19050" cap="flat" cmpd="sng">
              <a:solidFill>
                <a:srgbClr val="551561"/>
              </a:solidFill>
              <a:prstDash val="solid"/>
              <a:round/>
              <a:headEnd type="oval" w="med" len="med"/>
              <a:tailEnd type="none" w="sm" len="sm"/>
            </a:ln>
          </p:spPr>
        </p:cxnSp>
        <p:sp>
          <p:nvSpPr>
            <p:cNvPr id="71" name="Google Shape;71;p13"/>
            <p:cNvSpPr txBox="1"/>
            <p:nvPr/>
          </p:nvSpPr>
          <p:spPr>
            <a:xfrm>
              <a:off x="5718511" y="1092002"/>
              <a:ext cx="4029900" cy="63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b="1"/>
                <a:t>User research</a:t>
              </a:r>
              <a:br>
                <a:rPr lang="en"/>
              </a:br>
              <a:r>
                <a:rPr lang="en" sz="1100"/>
                <a:t>Understand the people you are designing for, their needs and experiences.</a:t>
              </a:r>
              <a:endParaRPr sz="1100"/>
            </a:p>
          </p:txBody>
        </p:sp>
      </p:grpSp>
      <p:sp>
        <p:nvSpPr>
          <p:cNvPr id="72" name="Google Shape;72;p13"/>
          <p:cNvSpPr/>
          <p:nvPr/>
        </p:nvSpPr>
        <p:spPr>
          <a:xfrm rot="1751136">
            <a:off x="4733840" y="2793301"/>
            <a:ext cx="1707816" cy="1680606"/>
          </a:xfrm>
          <a:prstGeom prst="blockArc">
            <a:avLst>
              <a:gd name="adj1" fmla="val 14545937"/>
              <a:gd name="adj2" fmla="val 19902139"/>
              <a:gd name="adj3" fmla="val 9115"/>
            </a:avLst>
          </a:prstGeom>
          <a:solidFill>
            <a:srgbClr val="55156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rot="9048864">
            <a:off x="4729922" y="2793342"/>
            <a:ext cx="1707816" cy="1680606"/>
          </a:xfrm>
          <a:prstGeom prst="blockArc">
            <a:avLst>
              <a:gd name="adj1" fmla="val 18041678"/>
              <a:gd name="adj2" fmla="val 1798478"/>
              <a:gd name="adj3" fmla="val 9595"/>
            </a:avLst>
          </a:prstGeom>
          <a:solidFill>
            <a:srgbClr val="551561"/>
          </a:solidFill>
          <a:ln>
            <a:noFill/>
          </a:ln>
          <a:effectLst>
            <a:outerShdw blurRad="71438" dist="9525"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rot="-9048864" flipH="1">
            <a:off x="4735023" y="2793806"/>
            <a:ext cx="1707816" cy="1680606"/>
          </a:xfrm>
          <a:prstGeom prst="blockArc">
            <a:avLst>
              <a:gd name="adj1" fmla="val 17967225"/>
              <a:gd name="adj2" fmla="val 1529547"/>
              <a:gd name="adj3" fmla="val 9279"/>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rot="8183207">
            <a:off x="4694052" y="3524594"/>
            <a:ext cx="227897" cy="227897"/>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rot="-2616793">
            <a:off x="6252153" y="3520157"/>
            <a:ext cx="227897" cy="227897"/>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rot="2616793">
            <a:off x="5472878" y="4269561"/>
            <a:ext cx="227897" cy="227897"/>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rot="-8183207">
            <a:off x="5473321" y="2764483"/>
            <a:ext cx="227897" cy="227897"/>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813497AA-6E15-6D80-8CC5-D773001AE677}"/>
              </a:ext>
            </a:extLst>
          </p:cNvPr>
          <p:cNvSpPr txBox="1"/>
          <p:nvPr/>
        </p:nvSpPr>
        <p:spPr>
          <a:xfrm>
            <a:off x="0" y="4835723"/>
            <a:ext cx="1810685" cy="307777"/>
          </a:xfrm>
          <a:prstGeom prst="rect">
            <a:avLst/>
          </a:prstGeom>
          <a:noFill/>
        </p:spPr>
        <p:txBody>
          <a:bodyPr wrap="square" rtlCol="0">
            <a:spAutoFit/>
          </a:bodyPr>
          <a:lstStyle/>
          <a:p>
            <a:r>
              <a:rPr lang="en-US" sz="700" dirty="0">
                <a:solidFill>
                  <a:schemeClr val="bg2"/>
                </a:solidFill>
                <a:latin typeface="Source Sans Pro" panose="020B0503030403020204" pitchFamily="34" charset="0"/>
                <a:ea typeface="Source Sans Pro" panose="020B0503030403020204" pitchFamily="34" charset="0"/>
              </a:rPr>
              <a:t>Gilly Leshed, Cornell University</a:t>
            </a:r>
          </a:p>
          <a:p>
            <a:r>
              <a:rPr kumimoji="0" lang="en-US" altLang="en-US" sz="700" strike="noStrike" cap="none" normalizeH="0" baseline="0" dirty="0">
                <a:ln>
                  <a:noFill/>
                </a:ln>
                <a:solidFill>
                  <a:schemeClr val="bg2"/>
                </a:solidFill>
                <a:effectLst/>
                <a:latin typeface="Source Sans Pro" panose="020B0503030403020204" pitchFamily="34" charset="0"/>
                <a:ea typeface="Source Sans Pro" panose="020B0503030403020204" pitchFamily="34" charset="0"/>
              </a:rPr>
              <a:t>This work is licensed under CC BY-NC 4.0</a:t>
            </a:r>
            <a:endParaRPr lang="en-US" sz="700" dirty="0">
              <a:solidFill>
                <a:schemeClr val="bg2"/>
              </a:solidFill>
              <a:latin typeface="Source Sans Pro" panose="020B0503030403020204" pitchFamily="34" charset="0"/>
              <a:ea typeface="Source Sans Pro" panose="020B0503030403020204" pitchFamily="34" charset="0"/>
            </a:endParaRPr>
          </a:p>
        </p:txBody>
      </p:sp>
      <p:pic>
        <p:nvPicPr>
          <p:cNvPr id="4" name="Picture 11">
            <a:extLst>
              <a:ext uri="{FF2B5EF4-FFF2-40B4-BE49-F238E27FC236}">
                <a16:creationId xmlns:a16="http://schemas.microsoft.com/office/drawing/2014/main" id="{4710B769-DE79-52DF-1946-86609BE7E7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3629" y="4892507"/>
            <a:ext cx="640080" cy="2254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graphicFrame>
        <p:nvGraphicFramePr>
          <p:cNvPr id="83" name="Google Shape;83;p14"/>
          <p:cNvGraphicFramePr/>
          <p:nvPr/>
        </p:nvGraphicFramePr>
        <p:xfrm>
          <a:off x="262800" y="256175"/>
          <a:ext cx="8618400" cy="3505110"/>
        </p:xfrm>
        <a:graphic>
          <a:graphicData uri="http://schemas.openxmlformats.org/drawingml/2006/table">
            <a:tbl>
              <a:tblPr>
                <a:noFill/>
                <a:tableStyleId>{36073FD2-F0CF-400B-AEC1-E1586CB5B5E0}</a:tableStyleId>
              </a:tblPr>
              <a:tblGrid>
                <a:gridCol w="1572175">
                  <a:extLst>
                    <a:ext uri="{9D8B030D-6E8A-4147-A177-3AD203B41FA5}">
                      <a16:colId xmlns:a16="http://schemas.microsoft.com/office/drawing/2014/main" val="20000"/>
                    </a:ext>
                  </a:extLst>
                </a:gridCol>
                <a:gridCol w="3475825">
                  <a:extLst>
                    <a:ext uri="{9D8B030D-6E8A-4147-A177-3AD203B41FA5}">
                      <a16:colId xmlns:a16="http://schemas.microsoft.com/office/drawing/2014/main" val="20001"/>
                    </a:ext>
                  </a:extLst>
                </a:gridCol>
                <a:gridCol w="3570400">
                  <a:extLst>
                    <a:ext uri="{9D8B030D-6E8A-4147-A177-3AD203B41FA5}">
                      <a16:colId xmlns:a16="http://schemas.microsoft.com/office/drawing/2014/main" val="20002"/>
                    </a:ext>
                  </a:extLst>
                </a:gridCol>
              </a:tblGrid>
              <a:tr h="381000">
                <a:tc>
                  <a:txBody>
                    <a:bodyPr/>
                    <a:lstStyle/>
                    <a:p>
                      <a:pPr marL="0" lvl="0" indent="0" algn="l" rtl="0">
                        <a:spcBef>
                          <a:spcPts val="0"/>
                        </a:spcBef>
                        <a:spcAft>
                          <a:spcPts val="0"/>
                        </a:spcAft>
                        <a:buNone/>
                      </a:pPr>
                      <a:r>
                        <a:rPr lang="en"/>
                        <a:t>Stage</a:t>
                      </a:r>
                      <a:endParaRPr/>
                    </a:p>
                  </a:txBody>
                  <a:tcPr marL="91425" marR="91425" marT="91425" marB="91425"/>
                </a:tc>
                <a:tc>
                  <a:txBody>
                    <a:bodyPr/>
                    <a:lstStyle/>
                    <a:p>
                      <a:pPr marL="0" lvl="0" indent="0" algn="l" rtl="0">
                        <a:spcBef>
                          <a:spcPts val="0"/>
                        </a:spcBef>
                        <a:spcAft>
                          <a:spcPts val="0"/>
                        </a:spcAft>
                        <a:buNone/>
                      </a:pPr>
                      <a:r>
                        <a:rPr lang="en"/>
                        <a:t>What</a:t>
                      </a:r>
                      <a:endParaRPr/>
                    </a:p>
                  </a:txBody>
                  <a:tcPr marL="91425" marR="91425" marT="91425" marB="91425"/>
                </a:tc>
                <a:tc>
                  <a:txBody>
                    <a:bodyPr/>
                    <a:lstStyle/>
                    <a:p>
                      <a:pPr marL="0" lvl="0" indent="0" algn="l" rtl="0">
                        <a:spcBef>
                          <a:spcPts val="0"/>
                        </a:spcBef>
                        <a:spcAft>
                          <a:spcPts val="0"/>
                        </a:spcAft>
                        <a:buNone/>
                      </a:pPr>
                      <a:r>
                        <a:rPr lang="en"/>
                        <a:t>How</a:t>
                      </a:r>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900">
                          <a:solidFill>
                            <a:schemeClr val="dk1"/>
                          </a:solidFill>
                        </a:rPr>
                        <a:t>In this stage, the goal is to understand the people who are directly related to the design problem and their needs within the context of the problem space.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Ways in which they do things and why.</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Physical, emotional, and social needs.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How they think about the world.</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What is meaningful to them.</a:t>
                      </a:r>
                      <a:endParaRPr sz="900">
                        <a:solidFill>
                          <a:schemeClr val="dk1"/>
                        </a:solidFill>
                      </a:endParaRPr>
                    </a:p>
                    <a:p>
                      <a:pPr marL="0" lvl="0" indent="0" algn="l" rtl="0">
                        <a:spcBef>
                          <a:spcPts val="0"/>
                        </a:spcBef>
                        <a:spcAft>
                          <a:spcPts val="0"/>
                        </a:spcAft>
                        <a:buNone/>
                      </a:pPr>
                      <a:endParaRPr sz="900">
                        <a:solidFill>
                          <a:schemeClr val="dk1"/>
                        </a:solidFill>
                      </a:endParaRPr>
                    </a:p>
                    <a:p>
                      <a:pPr marL="0" lvl="0" indent="0" algn="l" rtl="0">
                        <a:spcBef>
                          <a:spcPts val="0"/>
                        </a:spcBef>
                        <a:spcAft>
                          <a:spcPts val="0"/>
                        </a:spcAft>
                        <a:buNone/>
                      </a:pPr>
                      <a:r>
                        <a:rPr lang="en" sz="900">
                          <a:solidFill>
                            <a:schemeClr val="dk1"/>
                          </a:solidFill>
                        </a:rPr>
                        <a:t>To ensure that your design will be useful and usable for all users, always include a range of potential users in this stage, considering gender, ability, race/ethnicity, age, and more.</a:t>
                      </a:r>
                      <a:endParaRPr sz="9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900">
                          <a:solidFill>
                            <a:schemeClr val="dk1"/>
                          </a:solidFill>
                        </a:rPr>
                        <a:t>There are multiple ways to achieve this understanding, each involves directly interacting with potential users: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Observe, engage, and listen to potential users: watch what people do in their everyday lives, and talk with them about what they do, how they feel, what they want.</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Watch and listen: combine observing and conversing in a “show and tell” or “think aloud” technique.</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Develop an understanding of the type of user we are designing for and select a set of needs that we think are important to fulfill.</a:t>
                      </a:r>
                      <a:endParaRPr sz="900"/>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900">
                          <a:solidFill>
                            <a:schemeClr val="dk1"/>
                          </a:solidFill>
                        </a:rPr>
                        <a:t>In this stage, we explore the design space by generating ideas with the purpose of addressing users’ needs.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Shift from identifying problems to creating solutions.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Focus on quantity: allows to explore the design space -- the more ideas you come up with, the more likely one of them will be close to the best solution.</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Focus on variation: moving away from obvious and existing solutions allows to push the boundaries of the design space and innovate.</a:t>
                      </a:r>
                      <a:endParaRPr sz="9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900"/>
                        <a:t>Attempt to explore the design space broadly and deeply by:</a:t>
                      </a:r>
                      <a:endParaRPr sz="900"/>
                    </a:p>
                    <a:p>
                      <a:pPr marL="457200" lvl="0" indent="-285750" algn="l" rtl="0">
                        <a:spcBef>
                          <a:spcPts val="0"/>
                        </a:spcBef>
                        <a:spcAft>
                          <a:spcPts val="0"/>
                        </a:spcAft>
                        <a:buSzPts val="900"/>
                        <a:buChar char="●"/>
                      </a:pPr>
                      <a:r>
                        <a:rPr lang="en" sz="900"/>
                        <a:t>Working independently to come up with a large number of potential solutions. Ideas should be substantially different from existing solutions and from each other.</a:t>
                      </a:r>
                      <a:endParaRPr sz="900"/>
                    </a:p>
                    <a:p>
                      <a:pPr marL="457200" lvl="0" indent="-285750" algn="l" rtl="0">
                        <a:spcBef>
                          <a:spcPts val="0"/>
                        </a:spcBef>
                        <a:spcAft>
                          <a:spcPts val="0"/>
                        </a:spcAft>
                        <a:buSzPts val="900"/>
                        <a:buChar char="●"/>
                      </a:pPr>
                      <a:r>
                        <a:rPr lang="en" sz="900"/>
                        <a:t>Sharing ideas with a team of people with multiple points of view: developers, designers, managers, and users.</a:t>
                      </a:r>
                      <a:endParaRPr sz="900"/>
                    </a:p>
                    <a:p>
                      <a:pPr marL="457200" lvl="0" indent="-285750" algn="l" rtl="0">
                        <a:spcBef>
                          <a:spcPts val="0"/>
                        </a:spcBef>
                        <a:spcAft>
                          <a:spcPts val="0"/>
                        </a:spcAft>
                        <a:buSzPts val="900"/>
                        <a:buChar char="●"/>
                      </a:pPr>
                      <a:r>
                        <a:rPr lang="en" sz="900"/>
                        <a:t>Iterating between individual generation and group sharing until a design solution is agreed upon.</a:t>
                      </a:r>
                      <a:endParaRPr sz="900"/>
                    </a:p>
                  </a:txBody>
                  <a:tcPr marL="91425" marR="91425" marT="91425" marB="91425"/>
                </a:tc>
                <a:extLst>
                  <a:ext uri="{0D108BD9-81ED-4DB2-BD59-A6C34878D82A}">
                    <a16:rowId xmlns:a16="http://schemas.microsoft.com/office/drawing/2014/main" val="10002"/>
                  </a:ext>
                </a:extLst>
              </a:tr>
            </a:tbl>
          </a:graphicData>
        </a:graphic>
      </p:graphicFrame>
      <p:grpSp>
        <p:nvGrpSpPr>
          <p:cNvPr id="84" name="Google Shape;84;p14"/>
          <p:cNvGrpSpPr/>
          <p:nvPr/>
        </p:nvGrpSpPr>
        <p:grpSpPr>
          <a:xfrm>
            <a:off x="-769851" y="666754"/>
            <a:ext cx="2680992" cy="2276100"/>
            <a:chOff x="-769851" y="666754"/>
            <a:chExt cx="2680992" cy="2276100"/>
          </a:xfrm>
        </p:grpSpPr>
        <p:grpSp>
          <p:nvGrpSpPr>
            <p:cNvPr id="85" name="Google Shape;85;p14"/>
            <p:cNvGrpSpPr/>
            <p:nvPr/>
          </p:nvGrpSpPr>
          <p:grpSpPr>
            <a:xfrm>
              <a:off x="966134" y="746600"/>
              <a:ext cx="945007" cy="500161"/>
              <a:chOff x="5344775" y="845957"/>
              <a:chExt cx="1476574" cy="807493"/>
            </a:xfrm>
          </p:grpSpPr>
          <p:cxnSp>
            <p:nvCxnSpPr>
              <p:cNvPr id="86" name="Google Shape;86;p14"/>
              <p:cNvCxnSpPr/>
              <p:nvPr/>
            </p:nvCxnSpPr>
            <p:spPr>
              <a:xfrm flipH="1">
                <a:off x="5344775" y="1314450"/>
                <a:ext cx="336900" cy="339000"/>
              </a:xfrm>
              <a:prstGeom prst="straightConnector1">
                <a:avLst/>
              </a:prstGeom>
              <a:noFill/>
              <a:ln w="19050" cap="flat" cmpd="sng">
                <a:solidFill>
                  <a:srgbClr val="551561"/>
                </a:solidFill>
                <a:prstDash val="solid"/>
                <a:round/>
                <a:headEnd type="oval" w="med" len="med"/>
                <a:tailEnd type="none" w="sm" len="sm"/>
              </a:ln>
            </p:spPr>
          </p:cxnSp>
          <p:sp>
            <p:nvSpPr>
              <p:cNvPr id="87" name="Google Shape;87;p14"/>
              <p:cNvSpPr txBox="1"/>
              <p:nvPr/>
            </p:nvSpPr>
            <p:spPr>
              <a:xfrm>
                <a:off x="5599449" y="845957"/>
                <a:ext cx="1221900" cy="63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t>User research</a:t>
                </a:r>
                <a:endParaRPr sz="1200"/>
              </a:p>
            </p:txBody>
          </p:sp>
        </p:grpSp>
        <p:sp>
          <p:nvSpPr>
            <p:cNvPr id="88" name="Google Shape;88;p14"/>
            <p:cNvSpPr/>
            <p:nvPr/>
          </p:nvSpPr>
          <p:spPr>
            <a:xfrm rot="-2616793">
              <a:off x="1070553" y="1691357"/>
              <a:ext cx="227897" cy="227897"/>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4"/>
            <p:cNvSpPr/>
            <p:nvPr/>
          </p:nvSpPr>
          <p:spPr>
            <a:xfrm rot="1751136">
              <a:off x="-447760" y="964501"/>
              <a:ext cx="1707816" cy="1680606"/>
            </a:xfrm>
            <a:prstGeom prst="blockArc">
              <a:avLst>
                <a:gd name="adj1" fmla="val 14545937"/>
                <a:gd name="adj2" fmla="val 19902139"/>
                <a:gd name="adj3" fmla="val 9115"/>
              </a:avLst>
            </a:prstGeom>
            <a:solidFill>
              <a:srgbClr val="55156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 name="Google Shape;90;p14"/>
          <p:cNvGrpSpPr/>
          <p:nvPr/>
        </p:nvGrpSpPr>
        <p:grpSpPr>
          <a:xfrm>
            <a:off x="-692468" y="1200659"/>
            <a:ext cx="2674397" cy="2279281"/>
            <a:chOff x="-692468" y="1581659"/>
            <a:chExt cx="2674397" cy="2279281"/>
          </a:xfrm>
        </p:grpSpPr>
        <p:grpSp>
          <p:nvGrpSpPr>
            <p:cNvPr id="91" name="Google Shape;91;p14"/>
            <p:cNvGrpSpPr/>
            <p:nvPr/>
          </p:nvGrpSpPr>
          <p:grpSpPr>
            <a:xfrm>
              <a:off x="1056710" y="3263820"/>
              <a:ext cx="925219" cy="597121"/>
              <a:chOff x="5343425" y="3214625"/>
              <a:chExt cx="1445655" cy="964031"/>
            </a:xfrm>
          </p:grpSpPr>
          <p:cxnSp>
            <p:nvCxnSpPr>
              <p:cNvPr id="92" name="Google Shape;92;p14"/>
              <p:cNvCxnSpPr/>
              <p:nvPr/>
            </p:nvCxnSpPr>
            <p:spPr>
              <a:xfrm rot="10800000">
                <a:off x="5343425" y="3214625"/>
                <a:ext cx="354900" cy="350100"/>
              </a:xfrm>
              <a:prstGeom prst="straightConnector1">
                <a:avLst/>
              </a:prstGeom>
              <a:noFill/>
              <a:ln w="19050" cap="flat" cmpd="sng">
                <a:solidFill>
                  <a:srgbClr val="9225A5"/>
                </a:solidFill>
                <a:prstDash val="solid"/>
                <a:round/>
                <a:headEnd type="oval" w="med" len="med"/>
                <a:tailEnd type="none" w="sm" len="sm"/>
              </a:ln>
            </p:spPr>
          </p:cxnSp>
          <p:sp>
            <p:nvSpPr>
              <p:cNvPr id="93" name="Google Shape;93;p14"/>
              <p:cNvSpPr txBox="1"/>
              <p:nvPr/>
            </p:nvSpPr>
            <p:spPr>
              <a:xfrm>
                <a:off x="5442980" y="3516256"/>
                <a:ext cx="1346100" cy="66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200"/>
                  <a:t>Design</a:t>
                </a:r>
                <a:endParaRPr sz="1100"/>
              </a:p>
            </p:txBody>
          </p:sp>
        </p:grpSp>
        <p:sp>
          <p:nvSpPr>
            <p:cNvPr id="94" name="Google Shape;94;p14"/>
            <p:cNvSpPr/>
            <p:nvPr/>
          </p:nvSpPr>
          <p:spPr>
            <a:xfrm rot="-9048864" flipH="1">
              <a:off x="-370377" y="1879406"/>
              <a:ext cx="1707816" cy="1680606"/>
            </a:xfrm>
            <a:prstGeom prst="blockArc">
              <a:avLst>
                <a:gd name="adj1" fmla="val 17967225"/>
                <a:gd name="adj2" fmla="val 1529547"/>
                <a:gd name="adj3" fmla="val 9279"/>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4"/>
            <p:cNvSpPr/>
            <p:nvPr/>
          </p:nvSpPr>
          <p:spPr>
            <a:xfrm rot="2616793">
              <a:off x="367478" y="3355161"/>
              <a:ext cx="227897" cy="227897"/>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graphicFrame>
        <p:nvGraphicFramePr>
          <p:cNvPr id="100" name="Google Shape;100;p15"/>
          <p:cNvGraphicFramePr/>
          <p:nvPr/>
        </p:nvGraphicFramePr>
        <p:xfrm>
          <a:off x="262800" y="256175"/>
          <a:ext cx="8618400" cy="4739550"/>
        </p:xfrm>
        <a:graphic>
          <a:graphicData uri="http://schemas.openxmlformats.org/drawingml/2006/table">
            <a:tbl>
              <a:tblPr>
                <a:noFill/>
                <a:tableStyleId>{36073FD2-F0CF-400B-AEC1-E1586CB5B5E0}</a:tableStyleId>
              </a:tblPr>
              <a:tblGrid>
                <a:gridCol w="1572175">
                  <a:extLst>
                    <a:ext uri="{9D8B030D-6E8A-4147-A177-3AD203B41FA5}">
                      <a16:colId xmlns:a16="http://schemas.microsoft.com/office/drawing/2014/main" val="20000"/>
                    </a:ext>
                  </a:extLst>
                </a:gridCol>
                <a:gridCol w="3475825">
                  <a:extLst>
                    <a:ext uri="{9D8B030D-6E8A-4147-A177-3AD203B41FA5}">
                      <a16:colId xmlns:a16="http://schemas.microsoft.com/office/drawing/2014/main" val="20001"/>
                    </a:ext>
                  </a:extLst>
                </a:gridCol>
                <a:gridCol w="3570400">
                  <a:extLst>
                    <a:ext uri="{9D8B030D-6E8A-4147-A177-3AD203B41FA5}">
                      <a16:colId xmlns:a16="http://schemas.microsoft.com/office/drawing/2014/main" val="20002"/>
                    </a:ext>
                  </a:extLst>
                </a:gridCol>
              </a:tblGrid>
              <a:tr h="381000">
                <a:tc>
                  <a:txBody>
                    <a:bodyPr/>
                    <a:lstStyle/>
                    <a:p>
                      <a:pPr marL="0" lvl="0" indent="0" algn="l" rtl="0">
                        <a:spcBef>
                          <a:spcPts val="0"/>
                        </a:spcBef>
                        <a:spcAft>
                          <a:spcPts val="0"/>
                        </a:spcAft>
                        <a:buNone/>
                      </a:pPr>
                      <a:r>
                        <a:rPr lang="en"/>
                        <a:t>Stage</a:t>
                      </a:r>
                      <a:endParaRPr/>
                    </a:p>
                  </a:txBody>
                  <a:tcPr marL="91425" marR="91425" marT="91425" marB="91425"/>
                </a:tc>
                <a:tc>
                  <a:txBody>
                    <a:bodyPr/>
                    <a:lstStyle/>
                    <a:p>
                      <a:pPr marL="0" lvl="0" indent="0" algn="l" rtl="0">
                        <a:spcBef>
                          <a:spcPts val="0"/>
                        </a:spcBef>
                        <a:spcAft>
                          <a:spcPts val="0"/>
                        </a:spcAft>
                        <a:buNone/>
                      </a:pPr>
                      <a:r>
                        <a:rPr lang="en"/>
                        <a:t>What</a:t>
                      </a:r>
                      <a:endParaRPr/>
                    </a:p>
                  </a:txBody>
                  <a:tcPr marL="91425" marR="91425" marT="91425" marB="91425"/>
                </a:tc>
                <a:tc>
                  <a:txBody>
                    <a:bodyPr/>
                    <a:lstStyle/>
                    <a:p>
                      <a:pPr marL="0" lvl="0" indent="0" algn="l" rtl="0">
                        <a:spcBef>
                          <a:spcPts val="0"/>
                        </a:spcBef>
                        <a:spcAft>
                          <a:spcPts val="0"/>
                        </a:spcAft>
                        <a:buNone/>
                      </a:pPr>
                      <a:r>
                        <a:rPr lang="en"/>
                        <a:t>How</a:t>
                      </a:r>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r>
                        <a:rPr lang="en" sz="900">
                          <a:solidFill>
                            <a:schemeClr val="dk1"/>
                          </a:solidFill>
                        </a:rPr>
                        <a:t>Constructing representations of the design ideas with the purpose of developing the flow of the interaction, getting feedback and iterating over the design.</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Externalizing design ideas can help generate new ideas and surface problems in existing design ideas.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Allows for quick evaluation and iteration over design ideas, so it is important not to try to perfect any one prototype.</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A means of communication across stakeholders: designers, users, decision-makers, developers.</a:t>
                      </a:r>
                      <a:endParaRPr sz="900">
                        <a:solidFill>
                          <a:schemeClr val="dk1"/>
                        </a:solidFill>
                      </a:endParaRPr>
                    </a:p>
                    <a:p>
                      <a:pPr marL="0" lvl="0" indent="0" algn="l" rtl="0">
                        <a:spcBef>
                          <a:spcPts val="0"/>
                        </a:spcBef>
                        <a:spcAft>
                          <a:spcPts val="0"/>
                        </a:spcAft>
                        <a:buNone/>
                      </a:pPr>
                      <a:endParaRPr sz="900"/>
                    </a:p>
                  </a:txBody>
                  <a:tcPr marL="91425" marR="91425" marT="91425" marB="91425"/>
                </a:tc>
                <a:tc>
                  <a:txBody>
                    <a:bodyPr/>
                    <a:lstStyle/>
                    <a:p>
                      <a:pPr marL="0" lvl="0" indent="0" algn="l" rtl="0">
                        <a:spcBef>
                          <a:spcPts val="0"/>
                        </a:spcBef>
                        <a:spcAft>
                          <a:spcPts val="0"/>
                        </a:spcAft>
                        <a:buNone/>
                      </a:pPr>
                      <a:r>
                        <a:rPr lang="en" sz="900">
                          <a:solidFill>
                            <a:schemeClr val="dk1"/>
                          </a:solidFill>
                        </a:rPr>
                        <a:t>Use a variety of prototyping tools and techniques, depending on the stage of the design process and the kind of feedback needed from stakeholders: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Pen &amp; paper sketch: used to represent an initial design concept.</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Paper prototyping: allows demonstrating some functionality and interaction flow. This includes crafting non-screen-based physical prototypes using various craft materials.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Software prototyping tools: allow developing more complex interaction flows and more real-looking interfaces.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Remember that the prototype is not the actual system, so don’t try to perfect it, and focus on the part of the prototype that responds to the problem you identified and that exemplifies the solution you are trying to get across.</a:t>
                      </a:r>
                      <a:endParaRPr sz="900">
                        <a:solidFill>
                          <a:schemeClr val="dk1"/>
                        </a:solidFill>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r>
                        <a:rPr lang="en" sz="900">
                          <a:solidFill>
                            <a:schemeClr val="dk1"/>
                          </a:solidFill>
                        </a:rPr>
                        <a:t>Going back to the user group and evaluating the design using the prototype.</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Gain more empathy and evaluate if the design problem needs to be reframed.</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Find out how, when, where, and why some design ideas and interactions are better than others.</a:t>
                      </a:r>
                      <a:endParaRPr sz="900">
                        <a:solidFill>
                          <a:schemeClr val="dk1"/>
                        </a:solidFill>
                      </a:endParaRPr>
                    </a:p>
                    <a:p>
                      <a:pPr marL="0" lvl="0" indent="0" algn="l" rtl="0">
                        <a:spcBef>
                          <a:spcPts val="0"/>
                        </a:spcBef>
                        <a:spcAft>
                          <a:spcPts val="0"/>
                        </a:spcAft>
                        <a:buNone/>
                      </a:pPr>
                      <a:endParaRPr sz="900">
                        <a:solidFill>
                          <a:schemeClr val="dk1"/>
                        </a:solidFill>
                      </a:endParaRPr>
                    </a:p>
                    <a:p>
                      <a:pPr marL="0" lvl="0" indent="0" algn="l" rtl="0">
                        <a:spcBef>
                          <a:spcPts val="0"/>
                        </a:spcBef>
                        <a:spcAft>
                          <a:spcPts val="0"/>
                        </a:spcAft>
                        <a:buNone/>
                      </a:pPr>
                      <a:r>
                        <a:rPr lang="en" sz="900">
                          <a:solidFill>
                            <a:schemeClr val="dk1"/>
                          </a:solidFill>
                        </a:rPr>
                        <a:t>Don’t assume that all users will experience your design in the same way. Instead, include a range of potential users to evaluate your design: consider gender, ability, race/ethnicity, age, and more.</a:t>
                      </a:r>
                      <a:endParaRPr sz="900">
                        <a:solidFill>
                          <a:schemeClr val="dk1"/>
                        </a:solidFill>
                      </a:endParaRPr>
                    </a:p>
                  </a:txBody>
                  <a:tcPr marL="91425" marR="91425" marT="91425" marB="91425"/>
                </a:tc>
                <a:tc>
                  <a:txBody>
                    <a:bodyPr/>
                    <a:lstStyle/>
                    <a:p>
                      <a:pPr marL="0" lvl="0" indent="0" algn="l" rtl="0">
                        <a:spcBef>
                          <a:spcPts val="0"/>
                        </a:spcBef>
                        <a:spcAft>
                          <a:spcPts val="0"/>
                        </a:spcAft>
                        <a:buNone/>
                      </a:pPr>
                      <a:r>
                        <a:rPr lang="en" sz="900"/>
                        <a:t>There are multiple techniques to evaluate a design. Each has its strengths and weaknesses and provides different kinds of feedback on the design:</a:t>
                      </a:r>
                      <a:endParaRPr sz="900"/>
                    </a:p>
                    <a:p>
                      <a:pPr marL="457200" lvl="0" indent="-285750" algn="l" rtl="0">
                        <a:spcBef>
                          <a:spcPts val="0"/>
                        </a:spcBef>
                        <a:spcAft>
                          <a:spcPts val="0"/>
                        </a:spcAft>
                        <a:buSzPts val="900"/>
                        <a:buChar char="●"/>
                      </a:pPr>
                      <a:r>
                        <a:rPr lang="en" sz="900"/>
                        <a:t>In analytical methods, experts assess the degree to which the interface fulfills usability guidelines and responds to the requirements identified earlier in the design process.</a:t>
                      </a:r>
                      <a:endParaRPr sz="900"/>
                    </a:p>
                    <a:p>
                      <a:pPr marL="457200" lvl="0" indent="-285750" algn="l" rtl="0">
                        <a:spcBef>
                          <a:spcPts val="0"/>
                        </a:spcBef>
                        <a:spcAft>
                          <a:spcPts val="0"/>
                        </a:spcAft>
                        <a:buSzPts val="900"/>
                        <a:buChar char="●"/>
                      </a:pPr>
                      <a:r>
                        <a:rPr lang="en" sz="900"/>
                        <a:t>In empirical methods, potential users interact with the prototype, interpret it, and respond to it. </a:t>
                      </a:r>
                      <a:endParaRPr sz="900"/>
                    </a:p>
                    <a:p>
                      <a:pPr marL="457200" lvl="0" indent="-285750" algn="l" rtl="0">
                        <a:spcBef>
                          <a:spcPts val="0"/>
                        </a:spcBef>
                        <a:spcAft>
                          <a:spcPts val="0"/>
                        </a:spcAft>
                        <a:buSzPts val="900"/>
                        <a:buChar char="●"/>
                      </a:pPr>
                      <a:r>
                        <a:rPr lang="en" sz="900"/>
                        <a:t>The more advanced the prototype is, the more it can be evaluated in the real context of interaction. </a:t>
                      </a:r>
                      <a:endParaRPr sz="900"/>
                    </a:p>
                    <a:p>
                      <a:pPr marL="457200" lvl="0" indent="-285750" algn="l" rtl="0">
                        <a:spcBef>
                          <a:spcPts val="0"/>
                        </a:spcBef>
                        <a:spcAft>
                          <a:spcPts val="0"/>
                        </a:spcAft>
                        <a:buSzPts val="900"/>
                        <a:buChar char="●"/>
                      </a:pPr>
                      <a:r>
                        <a:rPr lang="en" sz="900"/>
                        <a:t>Be especially attentive to downsides, mistakes, misuses, misinterpretations, in order to improve the design in the next iteration. </a:t>
                      </a:r>
                      <a:endParaRPr sz="900"/>
                    </a:p>
                  </a:txBody>
                  <a:tcPr marL="91425" marR="91425" marT="91425" marB="91425"/>
                </a:tc>
                <a:extLst>
                  <a:ext uri="{0D108BD9-81ED-4DB2-BD59-A6C34878D82A}">
                    <a16:rowId xmlns:a16="http://schemas.microsoft.com/office/drawing/2014/main" val="10002"/>
                  </a:ext>
                </a:extLst>
              </a:tr>
            </a:tbl>
          </a:graphicData>
        </a:graphic>
      </p:graphicFrame>
      <p:grpSp>
        <p:nvGrpSpPr>
          <p:cNvPr id="101" name="Google Shape;101;p15"/>
          <p:cNvGrpSpPr/>
          <p:nvPr/>
        </p:nvGrpSpPr>
        <p:grpSpPr>
          <a:xfrm>
            <a:off x="292702" y="-247606"/>
            <a:ext cx="2504728" cy="2276100"/>
            <a:chOff x="216502" y="-247606"/>
            <a:chExt cx="2504728" cy="2276100"/>
          </a:xfrm>
        </p:grpSpPr>
        <p:grpSp>
          <p:nvGrpSpPr>
            <p:cNvPr id="102" name="Google Shape;102;p15"/>
            <p:cNvGrpSpPr/>
            <p:nvPr/>
          </p:nvGrpSpPr>
          <p:grpSpPr>
            <a:xfrm>
              <a:off x="216502" y="1435020"/>
              <a:ext cx="1005197" cy="583889"/>
              <a:chOff x="2376895" y="3214625"/>
              <a:chExt cx="2030700" cy="942668"/>
            </a:xfrm>
          </p:grpSpPr>
          <p:cxnSp>
            <p:nvCxnSpPr>
              <p:cNvPr id="103" name="Google Shape;103;p15"/>
              <p:cNvCxnSpPr/>
              <p:nvPr/>
            </p:nvCxnSpPr>
            <p:spPr>
              <a:xfrm rot="10800000" flipH="1">
                <a:off x="3436150" y="3214625"/>
                <a:ext cx="345300" cy="342900"/>
              </a:xfrm>
              <a:prstGeom prst="straightConnector1">
                <a:avLst/>
              </a:prstGeom>
              <a:noFill/>
              <a:ln w="19050" cap="flat" cmpd="sng">
                <a:solidFill>
                  <a:srgbClr val="551561"/>
                </a:solidFill>
                <a:prstDash val="solid"/>
                <a:round/>
                <a:headEnd type="oval" w="med" len="med"/>
                <a:tailEnd type="none" w="sm" len="sm"/>
              </a:ln>
            </p:spPr>
          </p:cxnSp>
          <p:sp>
            <p:nvSpPr>
              <p:cNvPr id="104" name="Google Shape;104;p15"/>
              <p:cNvSpPr txBox="1"/>
              <p:nvPr/>
            </p:nvSpPr>
            <p:spPr>
              <a:xfrm>
                <a:off x="2376895" y="3556093"/>
                <a:ext cx="2030700" cy="6012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1200"/>
                  <a:t>Implement</a:t>
                </a:r>
                <a:endParaRPr sz="1200"/>
              </a:p>
              <a:p>
                <a:pPr marL="0" lvl="0" indent="0" algn="l" rtl="0">
                  <a:lnSpc>
                    <a:spcPct val="115000"/>
                  </a:lnSpc>
                  <a:spcBef>
                    <a:spcPts val="0"/>
                  </a:spcBef>
                  <a:spcAft>
                    <a:spcPts val="0"/>
                  </a:spcAft>
                  <a:buNone/>
                </a:pPr>
                <a:endParaRPr sz="1200"/>
              </a:p>
            </p:txBody>
          </p:sp>
        </p:grpSp>
        <p:sp>
          <p:nvSpPr>
            <p:cNvPr id="105" name="Google Shape;105;p15"/>
            <p:cNvSpPr/>
            <p:nvPr/>
          </p:nvSpPr>
          <p:spPr>
            <a:xfrm rot="9048864">
              <a:off x="691322" y="50142"/>
              <a:ext cx="1707816" cy="1680606"/>
            </a:xfrm>
            <a:prstGeom prst="blockArc">
              <a:avLst>
                <a:gd name="adj1" fmla="val 18041678"/>
                <a:gd name="adj2" fmla="val 1798478"/>
                <a:gd name="adj3" fmla="val 9595"/>
              </a:avLst>
            </a:prstGeom>
            <a:solidFill>
              <a:srgbClr val="551561"/>
            </a:solidFill>
            <a:ln>
              <a:noFill/>
            </a:ln>
            <a:effectLst>
              <a:outerShdw blurRad="71438" dist="9525"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5"/>
            <p:cNvSpPr/>
            <p:nvPr/>
          </p:nvSpPr>
          <p:spPr>
            <a:xfrm rot="8183207">
              <a:off x="655452" y="781394"/>
              <a:ext cx="227897" cy="227897"/>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7" name="Google Shape;107;p15"/>
          <p:cNvGrpSpPr/>
          <p:nvPr/>
        </p:nvGrpSpPr>
        <p:grpSpPr>
          <a:xfrm>
            <a:off x="82099" y="3144950"/>
            <a:ext cx="2644738" cy="2312504"/>
            <a:chOff x="82099" y="3525950"/>
            <a:chExt cx="2644738" cy="2312504"/>
          </a:xfrm>
        </p:grpSpPr>
        <p:grpSp>
          <p:nvGrpSpPr>
            <p:cNvPr id="108" name="Google Shape;108;p15"/>
            <p:cNvGrpSpPr/>
            <p:nvPr/>
          </p:nvGrpSpPr>
          <p:grpSpPr>
            <a:xfrm>
              <a:off x="82099" y="3525950"/>
              <a:ext cx="964032" cy="616411"/>
              <a:chOff x="2368034" y="658276"/>
              <a:chExt cx="1506300" cy="995174"/>
            </a:xfrm>
          </p:grpSpPr>
          <p:cxnSp>
            <p:nvCxnSpPr>
              <p:cNvPr id="109" name="Google Shape;109;p15"/>
              <p:cNvCxnSpPr/>
              <p:nvPr/>
            </p:nvCxnSpPr>
            <p:spPr>
              <a:xfrm>
                <a:off x="3438525" y="1309350"/>
                <a:ext cx="344100" cy="344100"/>
              </a:xfrm>
              <a:prstGeom prst="straightConnector1">
                <a:avLst/>
              </a:prstGeom>
              <a:noFill/>
              <a:ln w="19050" cap="flat" cmpd="sng">
                <a:solidFill>
                  <a:srgbClr val="9225A5"/>
                </a:solidFill>
                <a:prstDash val="solid"/>
                <a:round/>
                <a:headEnd type="oval" w="med" len="med"/>
                <a:tailEnd type="none" w="sm" len="sm"/>
              </a:ln>
            </p:spPr>
          </p:cxnSp>
          <p:sp>
            <p:nvSpPr>
              <p:cNvPr id="110" name="Google Shape;110;p15"/>
              <p:cNvSpPr txBox="1"/>
              <p:nvPr/>
            </p:nvSpPr>
            <p:spPr>
              <a:xfrm>
                <a:off x="2368034" y="658276"/>
                <a:ext cx="1506300" cy="5826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1200"/>
                  <a:t>Evaluate</a:t>
                </a:r>
                <a:endParaRPr sz="1200"/>
              </a:p>
            </p:txBody>
          </p:sp>
        </p:grpSp>
        <p:sp>
          <p:nvSpPr>
            <p:cNvPr id="111" name="Google Shape;111;p15"/>
            <p:cNvSpPr/>
            <p:nvPr/>
          </p:nvSpPr>
          <p:spPr>
            <a:xfrm rot="-1751136" flipH="1">
              <a:off x="696928" y="3860101"/>
              <a:ext cx="1707816" cy="1680606"/>
            </a:xfrm>
            <a:prstGeom prst="blockArc">
              <a:avLst>
                <a:gd name="adj1" fmla="val 14348563"/>
                <a:gd name="adj2" fmla="val 19872341"/>
                <a:gd name="adj3" fmla="val 9100"/>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5"/>
            <p:cNvSpPr/>
            <p:nvPr/>
          </p:nvSpPr>
          <p:spPr>
            <a:xfrm rot="-8183207">
              <a:off x="1434721" y="3831283"/>
              <a:ext cx="227897" cy="227897"/>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6"/>
          <p:cNvSpPr/>
          <p:nvPr/>
        </p:nvSpPr>
        <p:spPr>
          <a:xfrm>
            <a:off x="107000" y="1137650"/>
            <a:ext cx="4451700" cy="1951800"/>
          </a:xfrm>
          <a:prstGeom prst="rect">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8" name="Google Shape;118;p16"/>
          <p:cNvSpPr/>
          <p:nvPr/>
        </p:nvSpPr>
        <p:spPr>
          <a:xfrm>
            <a:off x="4571250" y="1137650"/>
            <a:ext cx="4451700" cy="1951800"/>
          </a:xfrm>
          <a:prstGeom prst="rect">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9" name="Google Shape;119;p16"/>
          <p:cNvSpPr/>
          <p:nvPr/>
        </p:nvSpPr>
        <p:spPr>
          <a:xfrm>
            <a:off x="4571250" y="3102142"/>
            <a:ext cx="4451700" cy="1951800"/>
          </a:xfrm>
          <a:prstGeom prst="rect">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0" name="Google Shape;120;p16"/>
          <p:cNvSpPr txBox="1"/>
          <p:nvPr/>
        </p:nvSpPr>
        <p:spPr>
          <a:xfrm>
            <a:off x="172000" y="174300"/>
            <a:ext cx="5977200" cy="416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t>Shortcuts, overlaps, and quick iterations</a:t>
            </a:r>
            <a:endParaRPr/>
          </a:p>
        </p:txBody>
      </p:sp>
      <p:grpSp>
        <p:nvGrpSpPr>
          <p:cNvPr id="121" name="Google Shape;121;p16"/>
          <p:cNvGrpSpPr/>
          <p:nvPr/>
        </p:nvGrpSpPr>
        <p:grpSpPr>
          <a:xfrm>
            <a:off x="86000" y="1259119"/>
            <a:ext cx="4521507" cy="1436585"/>
            <a:chOff x="86000" y="1259119"/>
            <a:chExt cx="4521507" cy="1436585"/>
          </a:xfrm>
        </p:grpSpPr>
        <p:sp>
          <p:nvSpPr>
            <p:cNvPr id="122" name="Google Shape;122;p16"/>
            <p:cNvSpPr/>
            <p:nvPr/>
          </p:nvSpPr>
          <p:spPr>
            <a:xfrm>
              <a:off x="1978238" y="2165700"/>
              <a:ext cx="2471400" cy="529500"/>
            </a:xfrm>
            <a:prstGeom prst="roundRect">
              <a:avLst>
                <a:gd name="adj" fmla="val 32380"/>
              </a:avLst>
            </a:prstGeom>
            <a:solidFill>
              <a:srgbClr val="EAD1D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3" name="Google Shape;123;p16"/>
            <p:cNvSpPr/>
            <p:nvPr/>
          </p:nvSpPr>
          <p:spPr>
            <a:xfrm>
              <a:off x="2729351" y="1483225"/>
              <a:ext cx="1039800" cy="992100"/>
            </a:xfrm>
            <a:prstGeom prst="donut">
              <a:avLst>
                <a:gd name="adj" fmla="val 16067"/>
              </a:avLst>
            </a:prstGeom>
            <a:solidFill>
              <a:srgbClr val="000000">
                <a:alpha val="107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 name="Google Shape;124;p16"/>
            <p:cNvGrpSpPr/>
            <p:nvPr/>
          </p:nvGrpSpPr>
          <p:grpSpPr>
            <a:xfrm>
              <a:off x="2004904" y="1402848"/>
              <a:ext cx="885295" cy="227389"/>
              <a:chOff x="1620732" y="1085423"/>
              <a:chExt cx="2161893" cy="582600"/>
            </a:xfrm>
          </p:grpSpPr>
          <p:cxnSp>
            <p:nvCxnSpPr>
              <p:cNvPr id="125" name="Google Shape;125;p16"/>
              <p:cNvCxnSpPr/>
              <p:nvPr/>
            </p:nvCxnSpPr>
            <p:spPr>
              <a:xfrm>
                <a:off x="3438525" y="1309350"/>
                <a:ext cx="344100" cy="344100"/>
              </a:xfrm>
              <a:prstGeom prst="straightConnector1">
                <a:avLst/>
              </a:prstGeom>
              <a:noFill/>
              <a:ln w="19050" cap="flat" cmpd="sng">
                <a:solidFill>
                  <a:srgbClr val="9225A5"/>
                </a:solidFill>
                <a:prstDash val="solid"/>
                <a:round/>
                <a:headEnd type="oval" w="med" len="med"/>
                <a:tailEnd type="none" w="sm" len="sm"/>
              </a:ln>
            </p:spPr>
          </p:cxnSp>
          <p:sp>
            <p:nvSpPr>
              <p:cNvPr id="126" name="Google Shape;126;p16"/>
              <p:cNvSpPr txBox="1"/>
              <p:nvPr/>
            </p:nvSpPr>
            <p:spPr>
              <a:xfrm>
                <a:off x="1620732" y="1085423"/>
                <a:ext cx="1657800" cy="5826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900"/>
                  <a:t>Evaluate</a:t>
                </a:r>
                <a:endParaRPr sz="900"/>
              </a:p>
            </p:txBody>
          </p:sp>
        </p:grpSp>
        <p:grpSp>
          <p:nvGrpSpPr>
            <p:cNvPr id="127" name="Google Shape;127;p16"/>
            <p:cNvGrpSpPr/>
            <p:nvPr/>
          </p:nvGrpSpPr>
          <p:grpSpPr>
            <a:xfrm>
              <a:off x="1969038" y="2260750"/>
              <a:ext cx="872391" cy="234648"/>
              <a:chOff x="1026820" y="3064036"/>
              <a:chExt cx="2754630" cy="601200"/>
            </a:xfrm>
          </p:grpSpPr>
          <p:cxnSp>
            <p:nvCxnSpPr>
              <p:cNvPr id="128" name="Google Shape;128;p16"/>
              <p:cNvCxnSpPr/>
              <p:nvPr/>
            </p:nvCxnSpPr>
            <p:spPr>
              <a:xfrm rot="10800000" flipH="1">
                <a:off x="3436150" y="3214625"/>
                <a:ext cx="345300" cy="342900"/>
              </a:xfrm>
              <a:prstGeom prst="straightConnector1">
                <a:avLst/>
              </a:prstGeom>
              <a:noFill/>
              <a:ln w="19050" cap="flat" cmpd="sng">
                <a:solidFill>
                  <a:srgbClr val="551561"/>
                </a:solidFill>
                <a:prstDash val="solid"/>
                <a:round/>
                <a:headEnd type="oval" w="med" len="med"/>
                <a:tailEnd type="none" w="sm" len="sm"/>
              </a:ln>
            </p:spPr>
          </p:cxnSp>
          <p:sp>
            <p:nvSpPr>
              <p:cNvPr id="129" name="Google Shape;129;p16"/>
              <p:cNvSpPr txBox="1"/>
              <p:nvPr/>
            </p:nvSpPr>
            <p:spPr>
              <a:xfrm>
                <a:off x="1026820" y="3064036"/>
                <a:ext cx="2303400" cy="6012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900"/>
                  <a:t>Implement</a:t>
                </a:r>
                <a:endParaRPr sz="900"/>
              </a:p>
            </p:txBody>
          </p:sp>
        </p:grpSp>
        <p:sp>
          <p:nvSpPr>
            <p:cNvPr id="130" name="Google Shape;130;p16"/>
            <p:cNvSpPr/>
            <p:nvPr/>
          </p:nvSpPr>
          <p:spPr>
            <a:xfrm rot="-1729645" flipH="1">
              <a:off x="2705934" y="1444916"/>
              <a:ext cx="1087577" cy="1065476"/>
            </a:xfrm>
            <a:prstGeom prst="blockArc">
              <a:avLst>
                <a:gd name="adj1" fmla="val 14348563"/>
                <a:gd name="adj2" fmla="val 19872341"/>
                <a:gd name="adj3" fmla="val 9100"/>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 name="Google Shape;131;p16"/>
            <p:cNvGrpSpPr/>
            <p:nvPr/>
          </p:nvGrpSpPr>
          <p:grpSpPr>
            <a:xfrm>
              <a:off x="3617032" y="2274081"/>
              <a:ext cx="990475" cy="258535"/>
              <a:chOff x="5343425" y="3098190"/>
              <a:chExt cx="2418741" cy="662400"/>
            </a:xfrm>
          </p:grpSpPr>
          <p:cxnSp>
            <p:nvCxnSpPr>
              <p:cNvPr id="132" name="Google Shape;132;p16"/>
              <p:cNvCxnSpPr/>
              <p:nvPr/>
            </p:nvCxnSpPr>
            <p:spPr>
              <a:xfrm rot="10800000">
                <a:off x="5343425" y="3214625"/>
                <a:ext cx="354900" cy="350100"/>
              </a:xfrm>
              <a:prstGeom prst="straightConnector1">
                <a:avLst/>
              </a:prstGeom>
              <a:noFill/>
              <a:ln w="19050" cap="flat" cmpd="sng">
                <a:solidFill>
                  <a:srgbClr val="9225A5"/>
                </a:solidFill>
                <a:prstDash val="solid"/>
                <a:round/>
                <a:headEnd type="oval" w="med" len="med"/>
                <a:tailEnd type="none" w="sm" len="sm"/>
              </a:ln>
            </p:spPr>
          </p:cxnSp>
          <p:sp>
            <p:nvSpPr>
              <p:cNvPr id="133" name="Google Shape;133;p16"/>
              <p:cNvSpPr txBox="1"/>
              <p:nvPr/>
            </p:nvSpPr>
            <p:spPr>
              <a:xfrm>
                <a:off x="5718566" y="3098190"/>
                <a:ext cx="2043600" cy="66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t>Design</a:t>
                </a:r>
                <a:endParaRPr sz="900"/>
              </a:p>
            </p:txBody>
          </p:sp>
        </p:grpSp>
        <p:grpSp>
          <p:nvGrpSpPr>
            <p:cNvPr id="134" name="Google Shape;134;p16"/>
            <p:cNvGrpSpPr/>
            <p:nvPr/>
          </p:nvGrpSpPr>
          <p:grpSpPr>
            <a:xfrm>
              <a:off x="3607842" y="1405416"/>
              <a:ext cx="989899" cy="245889"/>
              <a:chOff x="5344775" y="1092002"/>
              <a:chExt cx="2417336" cy="630000"/>
            </a:xfrm>
          </p:grpSpPr>
          <p:cxnSp>
            <p:nvCxnSpPr>
              <p:cNvPr id="135" name="Google Shape;135;p16"/>
              <p:cNvCxnSpPr/>
              <p:nvPr/>
            </p:nvCxnSpPr>
            <p:spPr>
              <a:xfrm flipH="1">
                <a:off x="5344775" y="1314450"/>
                <a:ext cx="336900" cy="339000"/>
              </a:xfrm>
              <a:prstGeom prst="straightConnector1">
                <a:avLst/>
              </a:prstGeom>
              <a:noFill/>
              <a:ln w="19050" cap="flat" cmpd="sng">
                <a:solidFill>
                  <a:srgbClr val="551561"/>
                </a:solidFill>
                <a:prstDash val="solid"/>
                <a:round/>
                <a:headEnd type="oval" w="med" len="med"/>
                <a:tailEnd type="none" w="sm" len="sm"/>
              </a:ln>
            </p:spPr>
          </p:cxnSp>
          <p:sp>
            <p:nvSpPr>
              <p:cNvPr id="136" name="Google Shape;136;p16"/>
              <p:cNvSpPr txBox="1"/>
              <p:nvPr/>
            </p:nvSpPr>
            <p:spPr>
              <a:xfrm>
                <a:off x="5718511" y="1092002"/>
                <a:ext cx="2043600" cy="63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t>User research</a:t>
                </a:r>
                <a:endParaRPr sz="900"/>
              </a:p>
            </p:txBody>
          </p:sp>
        </p:grpSp>
        <p:sp>
          <p:nvSpPr>
            <p:cNvPr id="137" name="Google Shape;137;p16"/>
            <p:cNvSpPr/>
            <p:nvPr/>
          </p:nvSpPr>
          <p:spPr>
            <a:xfrm rot="1729645">
              <a:off x="2703500" y="1444916"/>
              <a:ext cx="1087577" cy="1065476"/>
            </a:xfrm>
            <a:prstGeom prst="blockArc">
              <a:avLst>
                <a:gd name="adj1" fmla="val 14545937"/>
                <a:gd name="adj2" fmla="val 19902139"/>
                <a:gd name="adj3" fmla="val 9115"/>
              </a:avLst>
            </a:prstGeom>
            <a:solidFill>
              <a:srgbClr val="55156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6"/>
            <p:cNvSpPr/>
            <p:nvPr/>
          </p:nvSpPr>
          <p:spPr>
            <a:xfrm rot="9070355">
              <a:off x="2701382" y="1444431"/>
              <a:ext cx="1087577" cy="1065476"/>
            </a:xfrm>
            <a:prstGeom prst="blockArc">
              <a:avLst>
                <a:gd name="adj1" fmla="val 18041678"/>
                <a:gd name="adj2" fmla="val 1798478"/>
                <a:gd name="adj3" fmla="val 9595"/>
              </a:avLst>
            </a:prstGeom>
            <a:solidFill>
              <a:srgbClr val="551561"/>
            </a:solidFill>
            <a:ln>
              <a:noFill/>
            </a:ln>
            <a:effectLst>
              <a:outerShdw blurRad="71438" dist="9525"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6"/>
            <p:cNvSpPr/>
            <p:nvPr/>
          </p:nvSpPr>
          <p:spPr>
            <a:xfrm rot="-9070355" flipH="1">
              <a:off x="2705224" y="1444724"/>
              <a:ext cx="1087577" cy="1065476"/>
            </a:xfrm>
            <a:prstGeom prst="blockArc">
              <a:avLst>
                <a:gd name="adj1" fmla="val 17967225"/>
                <a:gd name="adj2" fmla="val 1529547"/>
                <a:gd name="adj3" fmla="val 9279"/>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6"/>
            <p:cNvSpPr/>
            <p:nvPr/>
          </p:nvSpPr>
          <p:spPr>
            <a:xfrm rot="8211510">
              <a:off x="2678010" y="1909248"/>
              <a:ext cx="143901" cy="143901"/>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6"/>
            <p:cNvSpPr/>
            <p:nvPr/>
          </p:nvSpPr>
          <p:spPr>
            <a:xfrm rot="-2588490">
              <a:off x="3673128" y="1906447"/>
              <a:ext cx="143901" cy="143901"/>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6"/>
            <p:cNvSpPr/>
            <p:nvPr/>
          </p:nvSpPr>
          <p:spPr>
            <a:xfrm rot="2588490">
              <a:off x="3175426" y="2378720"/>
              <a:ext cx="143901" cy="143901"/>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6"/>
            <p:cNvSpPr/>
            <p:nvPr/>
          </p:nvSpPr>
          <p:spPr>
            <a:xfrm rot="-8211510">
              <a:off x="3175709" y="1430216"/>
              <a:ext cx="143901" cy="143901"/>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6"/>
            <p:cNvSpPr txBox="1"/>
            <p:nvPr/>
          </p:nvSpPr>
          <p:spPr>
            <a:xfrm>
              <a:off x="86000" y="1259600"/>
              <a:ext cx="1758600" cy="13083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1000">
                  <a:solidFill>
                    <a:schemeClr val="dk1"/>
                  </a:solidFill>
                </a:rPr>
                <a:t>Sometimes implementing a prototype triggers new design ideas or changes the way we think about the design, requiring us to go back to the sketching board and iterate over our design.</a:t>
              </a:r>
              <a:endParaRPr sz="1000">
                <a:solidFill>
                  <a:schemeClr val="dk1"/>
                </a:solidFill>
              </a:endParaRPr>
            </a:p>
          </p:txBody>
        </p:sp>
      </p:grpSp>
      <p:sp>
        <p:nvSpPr>
          <p:cNvPr id="145" name="Google Shape;145;p16"/>
          <p:cNvSpPr/>
          <p:nvPr/>
        </p:nvSpPr>
        <p:spPr>
          <a:xfrm>
            <a:off x="107000" y="3102142"/>
            <a:ext cx="4451700" cy="1951800"/>
          </a:xfrm>
          <a:prstGeom prst="rect">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146" name="Google Shape;146;p16"/>
          <p:cNvGrpSpPr/>
          <p:nvPr/>
        </p:nvGrpSpPr>
        <p:grpSpPr>
          <a:xfrm>
            <a:off x="107000" y="3229650"/>
            <a:ext cx="4500507" cy="1631700"/>
            <a:chOff x="107000" y="3229650"/>
            <a:chExt cx="4500507" cy="1631700"/>
          </a:xfrm>
        </p:grpSpPr>
        <p:sp>
          <p:nvSpPr>
            <p:cNvPr id="147" name="Google Shape;147;p16"/>
            <p:cNvSpPr/>
            <p:nvPr/>
          </p:nvSpPr>
          <p:spPr>
            <a:xfrm>
              <a:off x="1978238" y="3315388"/>
              <a:ext cx="2471400" cy="529500"/>
            </a:xfrm>
            <a:prstGeom prst="roundRect">
              <a:avLst>
                <a:gd name="adj" fmla="val 32380"/>
              </a:avLst>
            </a:prstGeom>
            <a:solidFill>
              <a:srgbClr val="EAD1D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8" name="Google Shape;148;p16"/>
            <p:cNvSpPr/>
            <p:nvPr/>
          </p:nvSpPr>
          <p:spPr>
            <a:xfrm>
              <a:off x="2729351" y="3454775"/>
              <a:ext cx="1039800" cy="992100"/>
            </a:xfrm>
            <a:prstGeom prst="donut">
              <a:avLst>
                <a:gd name="adj" fmla="val 16067"/>
              </a:avLst>
            </a:prstGeom>
            <a:solidFill>
              <a:srgbClr val="000000">
                <a:alpha val="107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9" name="Google Shape;149;p16"/>
            <p:cNvGrpSpPr/>
            <p:nvPr/>
          </p:nvGrpSpPr>
          <p:grpSpPr>
            <a:xfrm>
              <a:off x="2004904" y="3374398"/>
              <a:ext cx="885295" cy="227389"/>
              <a:chOff x="1620732" y="1085423"/>
              <a:chExt cx="2161893" cy="582600"/>
            </a:xfrm>
          </p:grpSpPr>
          <p:cxnSp>
            <p:nvCxnSpPr>
              <p:cNvPr id="150" name="Google Shape;150;p16"/>
              <p:cNvCxnSpPr/>
              <p:nvPr/>
            </p:nvCxnSpPr>
            <p:spPr>
              <a:xfrm>
                <a:off x="3438525" y="1309350"/>
                <a:ext cx="344100" cy="344100"/>
              </a:xfrm>
              <a:prstGeom prst="straightConnector1">
                <a:avLst/>
              </a:prstGeom>
              <a:noFill/>
              <a:ln w="19050" cap="flat" cmpd="sng">
                <a:solidFill>
                  <a:srgbClr val="9225A5"/>
                </a:solidFill>
                <a:prstDash val="solid"/>
                <a:round/>
                <a:headEnd type="oval" w="med" len="med"/>
                <a:tailEnd type="none" w="sm" len="sm"/>
              </a:ln>
            </p:spPr>
          </p:cxnSp>
          <p:sp>
            <p:nvSpPr>
              <p:cNvPr id="151" name="Google Shape;151;p16"/>
              <p:cNvSpPr txBox="1"/>
              <p:nvPr/>
            </p:nvSpPr>
            <p:spPr>
              <a:xfrm>
                <a:off x="1620732" y="1085423"/>
                <a:ext cx="1657800" cy="5826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900"/>
                  <a:t>Evaluate</a:t>
                </a:r>
                <a:endParaRPr sz="900"/>
              </a:p>
            </p:txBody>
          </p:sp>
        </p:grpSp>
        <p:grpSp>
          <p:nvGrpSpPr>
            <p:cNvPr id="152" name="Google Shape;152;p16"/>
            <p:cNvGrpSpPr/>
            <p:nvPr/>
          </p:nvGrpSpPr>
          <p:grpSpPr>
            <a:xfrm>
              <a:off x="1969038" y="4232300"/>
              <a:ext cx="872391" cy="234648"/>
              <a:chOff x="1026820" y="3064036"/>
              <a:chExt cx="2754630" cy="601200"/>
            </a:xfrm>
          </p:grpSpPr>
          <p:cxnSp>
            <p:nvCxnSpPr>
              <p:cNvPr id="153" name="Google Shape;153;p16"/>
              <p:cNvCxnSpPr/>
              <p:nvPr/>
            </p:nvCxnSpPr>
            <p:spPr>
              <a:xfrm rot="10800000" flipH="1">
                <a:off x="3436150" y="3214625"/>
                <a:ext cx="345300" cy="342900"/>
              </a:xfrm>
              <a:prstGeom prst="straightConnector1">
                <a:avLst/>
              </a:prstGeom>
              <a:noFill/>
              <a:ln w="19050" cap="flat" cmpd="sng">
                <a:solidFill>
                  <a:srgbClr val="551561"/>
                </a:solidFill>
                <a:prstDash val="solid"/>
                <a:round/>
                <a:headEnd type="oval" w="med" len="med"/>
                <a:tailEnd type="none" w="sm" len="sm"/>
              </a:ln>
            </p:spPr>
          </p:cxnSp>
          <p:sp>
            <p:nvSpPr>
              <p:cNvPr id="154" name="Google Shape;154;p16"/>
              <p:cNvSpPr txBox="1"/>
              <p:nvPr/>
            </p:nvSpPr>
            <p:spPr>
              <a:xfrm>
                <a:off x="1026820" y="3064036"/>
                <a:ext cx="2303400" cy="6012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Clr>
                    <a:schemeClr val="dk1"/>
                  </a:buClr>
                  <a:buSzPts val="1100"/>
                  <a:buFont typeface="Arial"/>
                  <a:buNone/>
                </a:pPr>
                <a:r>
                  <a:rPr lang="en" sz="900">
                    <a:solidFill>
                      <a:schemeClr val="dk1"/>
                    </a:solidFill>
                  </a:rPr>
                  <a:t>Implement</a:t>
                </a:r>
                <a:endParaRPr sz="900"/>
              </a:p>
            </p:txBody>
          </p:sp>
        </p:grpSp>
        <p:sp>
          <p:nvSpPr>
            <p:cNvPr id="155" name="Google Shape;155;p16"/>
            <p:cNvSpPr/>
            <p:nvPr/>
          </p:nvSpPr>
          <p:spPr>
            <a:xfrm rot="-1729645" flipH="1">
              <a:off x="2705934" y="3416466"/>
              <a:ext cx="1087577" cy="1065476"/>
            </a:xfrm>
            <a:prstGeom prst="blockArc">
              <a:avLst>
                <a:gd name="adj1" fmla="val 14348563"/>
                <a:gd name="adj2" fmla="val 19872341"/>
                <a:gd name="adj3" fmla="val 9100"/>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6" name="Google Shape;156;p16"/>
            <p:cNvGrpSpPr/>
            <p:nvPr/>
          </p:nvGrpSpPr>
          <p:grpSpPr>
            <a:xfrm>
              <a:off x="3617032" y="4245631"/>
              <a:ext cx="990475" cy="258535"/>
              <a:chOff x="5343425" y="3098190"/>
              <a:chExt cx="2418741" cy="662400"/>
            </a:xfrm>
          </p:grpSpPr>
          <p:cxnSp>
            <p:nvCxnSpPr>
              <p:cNvPr id="157" name="Google Shape;157;p16"/>
              <p:cNvCxnSpPr/>
              <p:nvPr/>
            </p:nvCxnSpPr>
            <p:spPr>
              <a:xfrm rot="10800000">
                <a:off x="5343425" y="3214625"/>
                <a:ext cx="354900" cy="350100"/>
              </a:xfrm>
              <a:prstGeom prst="straightConnector1">
                <a:avLst/>
              </a:prstGeom>
              <a:noFill/>
              <a:ln w="19050" cap="flat" cmpd="sng">
                <a:solidFill>
                  <a:srgbClr val="9225A5"/>
                </a:solidFill>
                <a:prstDash val="solid"/>
                <a:round/>
                <a:headEnd type="oval" w="med" len="med"/>
                <a:tailEnd type="none" w="sm" len="sm"/>
              </a:ln>
            </p:spPr>
          </p:cxnSp>
          <p:sp>
            <p:nvSpPr>
              <p:cNvPr id="158" name="Google Shape;158;p16"/>
              <p:cNvSpPr txBox="1"/>
              <p:nvPr/>
            </p:nvSpPr>
            <p:spPr>
              <a:xfrm>
                <a:off x="5718566" y="3098190"/>
                <a:ext cx="2043600" cy="66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t>Design</a:t>
                </a:r>
                <a:endParaRPr sz="900"/>
              </a:p>
            </p:txBody>
          </p:sp>
        </p:grpSp>
        <p:grpSp>
          <p:nvGrpSpPr>
            <p:cNvPr id="159" name="Google Shape;159;p16"/>
            <p:cNvGrpSpPr/>
            <p:nvPr/>
          </p:nvGrpSpPr>
          <p:grpSpPr>
            <a:xfrm>
              <a:off x="3607842" y="3376966"/>
              <a:ext cx="989899" cy="245889"/>
              <a:chOff x="5344775" y="1092002"/>
              <a:chExt cx="2417336" cy="630000"/>
            </a:xfrm>
          </p:grpSpPr>
          <p:cxnSp>
            <p:nvCxnSpPr>
              <p:cNvPr id="160" name="Google Shape;160;p16"/>
              <p:cNvCxnSpPr/>
              <p:nvPr/>
            </p:nvCxnSpPr>
            <p:spPr>
              <a:xfrm flipH="1">
                <a:off x="5344775" y="1314450"/>
                <a:ext cx="336900" cy="339000"/>
              </a:xfrm>
              <a:prstGeom prst="straightConnector1">
                <a:avLst/>
              </a:prstGeom>
              <a:noFill/>
              <a:ln w="19050" cap="flat" cmpd="sng">
                <a:solidFill>
                  <a:srgbClr val="551561"/>
                </a:solidFill>
                <a:prstDash val="solid"/>
                <a:round/>
                <a:headEnd type="oval" w="med" len="med"/>
                <a:tailEnd type="none" w="sm" len="sm"/>
              </a:ln>
            </p:spPr>
          </p:cxnSp>
          <p:sp>
            <p:nvSpPr>
              <p:cNvPr id="161" name="Google Shape;161;p16"/>
              <p:cNvSpPr txBox="1"/>
              <p:nvPr/>
            </p:nvSpPr>
            <p:spPr>
              <a:xfrm>
                <a:off x="5718511" y="1092002"/>
                <a:ext cx="2043600" cy="63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t>User research</a:t>
                </a:r>
                <a:endParaRPr sz="900"/>
              </a:p>
            </p:txBody>
          </p:sp>
        </p:grpSp>
        <p:sp>
          <p:nvSpPr>
            <p:cNvPr id="162" name="Google Shape;162;p16"/>
            <p:cNvSpPr/>
            <p:nvPr/>
          </p:nvSpPr>
          <p:spPr>
            <a:xfrm rot="1729645">
              <a:off x="2703500" y="3416466"/>
              <a:ext cx="1087577" cy="1065476"/>
            </a:xfrm>
            <a:prstGeom prst="blockArc">
              <a:avLst>
                <a:gd name="adj1" fmla="val 14545937"/>
                <a:gd name="adj2" fmla="val 19902139"/>
                <a:gd name="adj3" fmla="val 9115"/>
              </a:avLst>
            </a:prstGeom>
            <a:solidFill>
              <a:srgbClr val="55156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6"/>
            <p:cNvSpPr/>
            <p:nvPr/>
          </p:nvSpPr>
          <p:spPr>
            <a:xfrm rot="9070355">
              <a:off x="2701382" y="3415981"/>
              <a:ext cx="1087577" cy="1065476"/>
            </a:xfrm>
            <a:prstGeom prst="blockArc">
              <a:avLst>
                <a:gd name="adj1" fmla="val 18041678"/>
                <a:gd name="adj2" fmla="val 1798478"/>
                <a:gd name="adj3" fmla="val 9595"/>
              </a:avLst>
            </a:prstGeom>
            <a:solidFill>
              <a:srgbClr val="551561"/>
            </a:solidFill>
            <a:ln>
              <a:noFill/>
            </a:ln>
            <a:effectLst>
              <a:outerShdw blurRad="71438" dist="9525"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6"/>
            <p:cNvSpPr/>
            <p:nvPr/>
          </p:nvSpPr>
          <p:spPr>
            <a:xfrm rot="-9070355" flipH="1">
              <a:off x="2705224" y="3416274"/>
              <a:ext cx="1087577" cy="1065476"/>
            </a:xfrm>
            <a:prstGeom prst="blockArc">
              <a:avLst>
                <a:gd name="adj1" fmla="val 17967225"/>
                <a:gd name="adj2" fmla="val 1529547"/>
                <a:gd name="adj3" fmla="val 9279"/>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6"/>
            <p:cNvSpPr/>
            <p:nvPr/>
          </p:nvSpPr>
          <p:spPr>
            <a:xfrm rot="8211510">
              <a:off x="2678010" y="3880798"/>
              <a:ext cx="143901" cy="143901"/>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6"/>
            <p:cNvSpPr/>
            <p:nvPr/>
          </p:nvSpPr>
          <p:spPr>
            <a:xfrm rot="-2588490">
              <a:off x="3673128" y="3877997"/>
              <a:ext cx="143901" cy="143901"/>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6"/>
            <p:cNvSpPr/>
            <p:nvPr/>
          </p:nvSpPr>
          <p:spPr>
            <a:xfrm rot="2588490">
              <a:off x="3175426" y="4350270"/>
              <a:ext cx="143901" cy="143901"/>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6"/>
            <p:cNvSpPr/>
            <p:nvPr/>
          </p:nvSpPr>
          <p:spPr>
            <a:xfrm rot="-8211510">
              <a:off x="3175709" y="3401766"/>
              <a:ext cx="143901" cy="143901"/>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6"/>
            <p:cNvSpPr txBox="1"/>
            <p:nvPr/>
          </p:nvSpPr>
          <p:spPr>
            <a:xfrm>
              <a:off x="107000" y="3229650"/>
              <a:ext cx="1862400" cy="16317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1000">
                  <a:solidFill>
                    <a:schemeClr val="dk1"/>
                  </a:solidFill>
                </a:rPr>
                <a:t>When evaluating a prototype using empirical methods such as usability tests or field tests, we again interact with potential users. This allows us to learn more about the people we are designing for and gain a better understanding of their needs.</a:t>
              </a:r>
              <a:endParaRPr sz="1000">
                <a:solidFill>
                  <a:schemeClr val="dk1"/>
                </a:solidFill>
              </a:endParaRPr>
            </a:p>
          </p:txBody>
        </p:sp>
      </p:grpSp>
      <p:grpSp>
        <p:nvGrpSpPr>
          <p:cNvPr id="170" name="Google Shape;170;p16"/>
          <p:cNvGrpSpPr/>
          <p:nvPr/>
        </p:nvGrpSpPr>
        <p:grpSpPr>
          <a:xfrm>
            <a:off x="4661000" y="1259119"/>
            <a:ext cx="4396994" cy="1793581"/>
            <a:chOff x="4670800" y="627194"/>
            <a:chExt cx="4396994" cy="1793581"/>
          </a:xfrm>
        </p:grpSpPr>
        <p:sp>
          <p:nvSpPr>
            <p:cNvPr id="171" name="Google Shape;171;p16"/>
            <p:cNvSpPr/>
            <p:nvPr/>
          </p:nvSpPr>
          <p:spPr>
            <a:xfrm>
              <a:off x="7920025" y="711950"/>
              <a:ext cx="990000" cy="1308300"/>
            </a:xfrm>
            <a:prstGeom prst="roundRect">
              <a:avLst>
                <a:gd name="adj" fmla="val 18854"/>
              </a:avLst>
            </a:prstGeom>
            <a:solidFill>
              <a:srgbClr val="EAD1DC"/>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72" name="Google Shape;172;p16"/>
            <p:cNvSpPr/>
            <p:nvPr/>
          </p:nvSpPr>
          <p:spPr>
            <a:xfrm>
              <a:off x="7189638" y="851300"/>
              <a:ext cx="1039800" cy="992100"/>
            </a:xfrm>
            <a:prstGeom prst="donut">
              <a:avLst>
                <a:gd name="adj" fmla="val 16067"/>
              </a:avLst>
            </a:prstGeom>
            <a:solidFill>
              <a:srgbClr val="000000">
                <a:alpha val="107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3" name="Google Shape;173;p16"/>
            <p:cNvGrpSpPr/>
            <p:nvPr/>
          </p:nvGrpSpPr>
          <p:grpSpPr>
            <a:xfrm>
              <a:off x="6465192" y="770923"/>
              <a:ext cx="885295" cy="227389"/>
              <a:chOff x="1620732" y="1085423"/>
              <a:chExt cx="2161893" cy="582600"/>
            </a:xfrm>
          </p:grpSpPr>
          <p:cxnSp>
            <p:nvCxnSpPr>
              <p:cNvPr id="174" name="Google Shape;174;p16"/>
              <p:cNvCxnSpPr/>
              <p:nvPr/>
            </p:nvCxnSpPr>
            <p:spPr>
              <a:xfrm>
                <a:off x="3438525" y="1309350"/>
                <a:ext cx="344100" cy="344100"/>
              </a:xfrm>
              <a:prstGeom prst="straightConnector1">
                <a:avLst/>
              </a:prstGeom>
              <a:noFill/>
              <a:ln w="19050" cap="flat" cmpd="sng">
                <a:solidFill>
                  <a:srgbClr val="9225A5"/>
                </a:solidFill>
                <a:prstDash val="solid"/>
                <a:round/>
                <a:headEnd type="oval" w="med" len="med"/>
                <a:tailEnd type="none" w="sm" len="sm"/>
              </a:ln>
            </p:spPr>
          </p:cxnSp>
          <p:sp>
            <p:nvSpPr>
              <p:cNvPr id="175" name="Google Shape;175;p16"/>
              <p:cNvSpPr txBox="1"/>
              <p:nvPr/>
            </p:nvSpPr>
            <p:spPr>
              <a:xfrm>
                <a:off x="1620732" y="1085423"/>
                <a:ext cx="1657800" cy="5826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900"/>
                  <a:t>Evaluate</a:t>
                </a:r>
                <a:endParaRPr sz="900"/>
              </a:p>
            </p:txBody>
          </p:sp>
        </p:grpSp>
        <p:grpSp>
          <p:nvGrpSpPr>
            <p:cNvPr id="176" name="Google Shape;176;p16"/>
            <p:cNvGrpSpPr/>
            <p:nvPr/>
          </p:nvGrpSpPr>
          <p:grpSpPr>
            <a:xfrm>
              <a:off x="6429326" y="1628825"/>
              <a:ext cx="872391" cy="234648"/>
              <a:chOff x="1026820" y="3064036"/>
              <a:chExt cx="2754630" cy="601200"/>
            </a:xfrm>
          </p:grpSpPr>
          <p:cxnSp>
            <p:nvCxnSpPr>
              <p:cNvPr id="177" name="Google Shape;177;p16"/>
              <p:cNvCxnSpPr/>
              <p:nvPr/>
            </p:nvCxnSpPr>
            <p:spPr>
              <a:xfrm rot="10800000" flipH="1">
                <a:off x="3436150" y="3214625"/>
                <a:ext cx="345300" cy="342900"/>
              </a:xfrm>
              <a:prstGeom prst="straightConnector1">
                <a:avLst/>
              </a:prstGeom>
              <a:noFill/>
              <a:ln w="19050" cap="flat" cmpd="sng">
                <a:solidFill>
                  <a:srgbClr val="551561"/>
                </a:solidFill>
                <a:prstDash val="solid"/>
                <a:round/>
                <a:headEnd type="oval" w="med" len="med"/>
                <a:tailEnd type="none" w="sm" len="sm"/>
              </a:ln>
            </p:spPr>
          </p:cxnSp>
          <p:sp>
            <p:nvSpPr>
              <p:cNvPr id="178" name="Google Shape;178;p16"/>
              <p:cNvSpPr txBox="1"/>
              <p:nvPr/>
            </p:nvSpPr>
            <p:spPr>
              <a:xfrm>
                <a:off x="1026820" y="3064036"/>
                <a:ext cx="2303400" cy="6012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Clr>
                    <a:schemeClr val="dk1"/>
                  </a:buClr>
                  <a:buSzPts val="1100"/>
                  <a:buFont typeface="Arial"/>
                  <a:buNone/>
                </a:pPr>
                <a:r>
                  <a:rPr lang="en" sz="900">
                    <a:solidFill>
                      <a:schemeClr val="dk1"/>
                    </a:solidFill>
                  </a:rPr>
                  <a:t>Implement</a:t>
                </a:r>
                <a:endParaRPr sz="900"/>
              </a:p>
            </p:txBody>
          </p:sp>
        </p:grpSp>
        <p:sp>
          <p:nvSpPr>
            <p:cNvPr id="179" name="Google Shape;179;p16"/>
            <p:cNvSpPr/>
            <p:nvPr/>
          </p:nvSpPr>
          <p:spPr>
            <a:xfrm rot="-1729645" flipH="1">
              <a:off x="7166221" y="812991"/>
              <a:ext cx="1087577" cy="1065476"/>
            </a:xfrm>
            <a:prstGeom prst="blockArc">
              <a:avLst>
                <a:gd name="adj1" fmla="val 14348563"/>
                <a:gd name="adj2" fmla="val 19872341"/>
                <a:gd name="adj3" fmla="val 9100"/>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0" name="Google Shape;180;p16"/>
            <p:cNvGrpSpPr/>
            <p:nvPr/>
          </p:nvGrpSpPr>
          <p:grpSpPr>
            <a:xfrm>
              <a:off x="8077320" y="1642156"/>
              <a:ext cx="990475" cy="258535"/>
              <a:chOff x="5343425" y="3098190"/>
              <a:chExt cx="2418741" cy="662400"/>
            </a:xfrm>
          </p:grpSpPr>
          <p:cxnSp>
            <p:nvCxnSpPr>
              <p:cNvPr id="181" name="Google Shape;181;p16"/>
              <p:cNvCxnSpPr/>
              <p:nvPr/>
            </p:nvCxnSpPr>
            <p:spPr>
              <a:xfrm rot="10800000">
                <a:off x="5343425" y="3214625"/>
                <a:ext cx="354900" cy="350100"/>
              </a:xfrm>
              <a:prstGeom prst="straightConnector1">
                <a:avLst/>
              </a:prstGeom>
              <a:noFill/>
              <a:ln w="19050" cap="flat" cmpd="sng">
                <a:solidFill>
                  <a:srgbClr val="9225A5"/>
                </a:solidFill>
                <a:prstDash val="solid"/>
                <a:round/>
                <a:headEnd type="oval" w="med" len="med"/>
                <a:tailEnd type="none" w="sm" len="sm"/>
              </a:ln>
            </p:spPr>
          </p:cxnSp>
          <p:sp>
            <p:nvSpPr>
              <p:cNvPr id="182" name="Google Shape;182;p16"/>
              <p:cNvSpPr txBox="1"/>
              <p:nvPr/>
            </p:nvSpPr>
            <p:spPr>
              <a:xfrm>
                <a:off x="5718566" y="3098190"/>
                <a:ext cx="2043600" cy="66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t>Design</a:t>
                </a:r>
                <a:endParaRPr sz="900"/>
              </a:p>
            </p:txBody>
          </p:sp>
        </p:grpSp>
        <p:grpSp>
          <p:nvGrpSpPr>
            <p:cNvPr id="183" name="Google Shape;183;p16"/>
            <p:cNvGrpSpPr/>
            <p:nvPr/>
          </p:nvGrpSpPr>
          <p:grpSpPr>
            <a:xfrm>
              <a:off x="8068130" y="773491"/>
              <a:ext cx="989899" cy="245889"/>
              <a:chOff x="5344775" y="1092002"/>
              <a:chExt cx="2417336" cy="630000"/>
            </a:xfrm>
          </p:grpSpPr>
          <p:cxnSp>
            <p:nvCxnSpPr>
              <p:cNvPr id="184" name="Google Shape;184;p16"/>
              <p:cNvCxnSpPr/>
              <p:nvPr/>
            </p:nvCxnSpPr>
            <p:spPr>
              <a:xfrm flipH="1">
                <a:off x="5344775" y="1314450"/>
                <a:ext cx="336900" cy="339000"/>
              </a:xfrm>
              <a:prstGeom prst="straightConnector1">
                <a:avLst/>
              </a:prstGeom>
              <a:noFill/>
              <a:ln w="19050" cap="flat" cmpd="sng">
                <a:solidFill>
                  <a:srgbClr val="551561"/>
                </a:solidFill>
                <a:prstDash val="solid"/>
                <a:round/>
                <a:headEnd type="oval" w="med" len="med"/>
                <a:tailEnd type="none" w="sm" len="sm"/>
              </a:ln>
            </p:spPr>
          </p:cxnSp>
          <p:sp>
            <p:nvSpPr>
              <p:cNvPr id="185" name="Google Shape;185;p16"/>
              <p:cNvSpPr txBox="1"/>
              <p:nvPr/>
            </p:nvSpPr>
            <p:spPr>
              <a:xfrm>
                <a:off x="5718511" y="1092002"/>
                <a:ext cx="2043600" cy="63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t>User research</a:t>
                </a:r>
                <a:endParaRPr sz="900"/>
              </a:p>
            </p:txBody>
          </p:sp>
        </p:grpSp>
        <p:sp>
          <p:nvSpPr>
            <p:cNvPr id="186" name="Google Shape;186;p16"/>
            <p:cNvSpPr/>
            <p:nvPr/>
          </p:nvSpPr>
          <p:spPr>
            <a:xfrm rot="1729645">
              <a:off x="7163787" y="812991"/>
              <a:ext cx="1087577" cy="1065476"/>
            </a:xfrm>
            <a:prstGeom prst="blockArc">
              <a:avLst>
                <a:gd name="adj1" fmla="val 14545937"/>
                <a:gd name="adj2" fmla="val 19902139"/>
                <a:gd name="adj3" fmla="val 9115"/>
              </a:avLst>
            </a:prstGeom>
            <a:solidFill>
              <a:srgbClr val="55156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6"/>
            <p:cNvSpPr/>
            <p:nvPr/>
          </p:nvSpPr>
          <p:spPr>
            <a:xfrm rot="9070355">
              <a:off x="7161669" y="812506"/>
              <a:ext cx="1087577" cy="1065476"/>
            </a:xfrm>
            <a:prstGeom prst="blockArc">
              <a:avLst>
                <a:gd name="adj1" fmla="val 18041678"/>
                <a:gd name="adj2" fmla="val 1798478"/>
                <a:gd name="adj3" fmla="val 9595"/>
              </a:avLst>
            </a:prstGeom>
            <a:solidFill>
              <a:srgbClr val="551561"/>
            </a:solidFill>
            <a:ln>
              <a:noFill/>
            </a:ln>
            <a:effectLst>
              <a:outerShdw blurRad="71438" dist="9525"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6"/>
            <p:cNvSpPr/>
            <p:nvPr/>
          </p:nvSpPr>
          <p:spPr>
            <a:xfrm rot="-9070355" flipH="1">
              <a:off x="7165512" y="812799"/>
              <a:ext cx="1087577" cy="1065476"/>
            </a:xfrm>
            <a:prstGeom prst="blockArc">
              <a:avLst>
                <a:gd name="adj1" fmla="val 17967225"/>
                <a:gd name="adj2" fmla="val 1529547"/>
                <a:gd name="adj3" fmla="val 9279"/>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6"/>
            <p:cNvSpPr/>
            <p:nvPr/>
          </p:nvSpPr>
          <p:spPr>
            <a:xfrm rot="8211510">
              <a:off x="7138298" y="1277323"/>
              <a:ext cx="143901" cy="143901"/>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6"/>
            <p:cNvSpPr/>
            <p:nvPr/>
          </p:nvSpPr>
          <p:spPr>
            <a:xfrm rot="-2588490">
              <a:off x="8133415" y="1274522"/>
              <a:ext cx="143901" cy="143901"/>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6"/>
            <p:cNvSpPr/>
            <p:nvPr/>
          </p:nvSpPr>
          <p:spPr>
            <a:xfrm rot="2588490">
              <a:off x="7635713" y="1746795"/>
              <a:ext cx="143901" cy="143901"/>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6"/>
            <p:cNvSpPr/>
            <p:nvPr/>
          </p:nvSpPr>
          <p:spPr>
            <a:xfrm rot="-8211510">
              <a:off x="7635996" y="798291"/>
              <a:ext cx="143901" cy="143901"/>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6"/>
            <p:cNvSpPr txBox="1"/>
            <p:nvPr/>
          </p:nvSpPr>
          <p:spPr>
            <a:xfrm>
              <a:off x="4670800" y="627675"/>
              <a:ext cx="1903200" cy="17931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1000">
                  <a:solidFill>
                    <a:schemeClr val="dk1"/>
                  </a:solidFill>
                </a:rPr>
                <a:t>Using a technique called co-design, we involve users in the design activities, getting their input in the ideation and generation stage. This gives users more control, agency, and power in the design process, avoiding a mindset in which designers know what’s best for the users.</a:t>
              </a:r>
              <a:endParaRPr sz="1000">
                <a:solidFill>
                  <a:schemeClr val="dk1"/>
                </a:solidFill>
              </a:endParaRPr>
            </a:p>
          </p:txBody>
        </p:sp>
      </p:grpSp>
      <p:grpSp>
        <p:nvGrpSpPr>
          <p:cNvPr id="194" name="Google Shape;194;p16"/>
          <p:cNvGrpSpPr/>
          <p:nvPr/>
        </p:nvGrpSpPr>
        <p:grpSpPr>
          <a:xfrm>
            <a:off x="4678213" y="3229169"/>
            <a:ext cx="4396994" cy="1436585"/>
            <a:chOff x="4667025" y="2783794"/>
            <a:chExt cx="4396994" cy="1436585"/>
          </a:xfrm>
        </p:grpSpPr>
        <p:sp>
          <p:nvSpPr>
            <p:cNvPr id="195" name="Google Shape;195;p16"/>
            <p:cNvSpPr/>
            <p:nvPr/>
          </p:nvSpPr>
          <p:spPr>
            <a:xfrm>
              <a:off x="7185863" y="3007900"/>
              <a:ext cx="1039800" cy="992100"/>
            </a:xfrm>
            <a:prstGeom prst="donut">
              <a:avLst>
                <a:gd name="adj" fmla="val 16067"/>
              </a:avLst>
            </a:prstGeom>
            <a:solidFill>
              <a:srgbClr val="000000">
                <a:alpha val="107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6" name="Google Shape;196;p16"/>
            <p:cNvGrpSpPr/>
            <p:nvPr/>
          </p:nvGrpSpPr>
          <p:grpSpPr>
            <a:xfrm>
              <a:off x="6461417" y="2927523"/>
              <a:ext cx="885295" cy="227389"/>
              <a:chOff x="1620732" y="1085423"/>
              <a:chExt cx="2161893" cy="582600"/>
            </a:xfrm>
          </p:grpSpPr>
          <p:cxnSp>
            <p:nvCxnSpPr>
              <p:cNvPr id="197" name="Google Shape;197;p16"/>
              <p:cNvCxnSpPr/>
              <p:nvPr/>
            </p:nvCxnSpPr>
            <p:spPr>
              <a:xfrm>
                <a:off x="3438525" y="1309350"/>
                <a:ext cx="344100" cy="344100"/>
              </a:xfrm>
              <a:prstGeom prst="straightConnector1">
                <a:avLst/>
              </a:prstGeom>
              <a:noFill/>
              <a:ln w="19050" cap="flat" cmpd="sng">
                <a:solidFill>
                  <a:srgbClr val="9225A5"/>
                </a:solidFill>
                <a:prstDash val="solid"/>
                <a:round/>
                <a:headEnd type="oval" w="med" len="med"/>
                <a:tailEnd type="none" w="sm" len="sm"/>
              </a:ln>
            </p:spPr>
          </p:cxnSp>
          <p:sp>
            <p:nvSpPr>
              <p:cNvPr id="198" name="Google Shape;198;p16"/>
              <p:cNvSpPr txBox="1"/>
              <p:nvPr/>
            </p:nvSpPr>
            <p:spPr>
              <a:xfrm>
                <a:off x="1620732" y="1085423"/>
                <a:ext cx="1657800" cy="5826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900"/>
                  <a:t>Evaluate</a:t>
                </a:r>
                <a:endParaRPr sz="900"/>
              </a:p>
            </p:txBody>
          </p:sp>
        </p:grpSp>
        <p:grpSp>
          <p:nvGrpSpPr>
            <p:cNvPr id="199" name="Google Shape;199;p16"/>
            <p:cNvGrpSpPr/>
            <p:nvPr/>
          </p:nvGrpSpPr>
          <p:grpSpPr>
            <a:xfrm>
              <a:off x="6425551" y="3785425"/>
              <a:ext cx="872391" cy="234648"/>
              <a:chOff x="1026820" y="3064036"/>
              <a:chExt cx="2754630" cy="601200"/>
            </a:xfrm>
          </p:grpSpPr>
          <p:cxnSp>
            <p:nvCxnSpPr>
              <p:cNvPr id="200" name="Google Shape;200;p16"/>
              <p:cNvCxnSpPr/>
              <p:nvPr/>
            </p:nvCxnSpPr>
            <p:spPr>
              <a:xfrm rot="10800000" flipH="1">
                <a:off x="3436150" y="3214625"/>
                <a:ext cx="345300" cy="342900"/>
              </a:xfrm>
              <a:prstGeom prst="straightConnector1">
                <a:avLst/>
              </a:prstGeom>
              <a:noFill/>
              <a:ln w="19050" cap="flat" cmpd="sng">
                <a:solidFill>
                  <a:srgbClr val="551561"/>
                </a:solidFill>
                <a:prstDash val="solid"/>
                <a:round/>
                <a:headEnd type="oval" w="med" len="med"/>
                <a:tailEnd type="none" w="sm" len="sm"/>
              </a:ln>
            </p:spPr>
          </p:cxnSp>
          <p:sp>
            <p:nvSpPr>
              <p:cNvPr id="201" name="Google Shape;201;p16"/>
              <p:cNvSpPr txBox="1"/>
              <p:nvPr/>
            </p:nvSpPr>
            <p:spPr>
              <a:xfrm>
                <a:off x="1026820" y="3064036"/>
                <a:ext cx="2303400" cy="6012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Clr>
                    <a:schemeClr val="dk1"/>
                  </a:buClr>
                  <a:buSzPts val="1100"/>
                  <a:buFont typeface="Arial"/>
                  <a:buNone/>
                </a:pPr>
                <a:r>
                  <a:rPr lang="en" sz="900">
                    <a:solidFill>
                      <a:schemeClr val="dk1"/>
                    </a:solidFill>
                  </a:rPr>
                  <a:t>Implement</a:t>
                </a:r>
                <a:endParaRPr sz="900"/>
              </a:p>
            </p:txBody>
          </p:sp>
        </p:grpSp>
        <p:sp>
          <p:nvSpPr>
            <p:cNvPr id="202" name="Google Shape;202;p16"/>
            <p:cNvSpPr/>
            <p:nvPr/>
          </p:nvSpPr>
          <p:spPr>
            <a:xfrm rot="-1729645" flipH="1">
              <a:off x="7162446" y="2969591"/>
              <a:ext cx="1087577" cy="1065476"/>
            </a:xfrm>
            <a:prstGeom prst="blockArc">
              <a:avLst>
                <a:gd name="adj1" fmla="val 14348563"/>
                <a:gd name="adj2" fmla="val 19872341"/>
                <a:gd name="adj3" fmla="val 9100"/>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3" name="Google Shape;203;p16"/>
            <p:cNvGrpSpPr/>
            <p:nvPr/>
          </p:nvGrpSpPr>
          <p:grpSpPr>
            <a:xfrm>
              <a:off x="8073545" y="3798756"/>
              <a:ext cx="990475" cy="258535"/>
              <a:chOff x="5343425" y="3098190"/>
              <a:chExt cx="2418741" cy="662400"/>
            </a:xfrm>
          </p:grpSpPr>
          <p:cxnSp>
            <p:nvCxnSpPr>
              <p:cNvPr id="204" name="Google Shape;204;p16"/>
              <p:cNvCxnSpPr/>
              <p:nvPr/>
            </p:nvCxnSpPr>
            <p:spPr>
              <a:xfrm rot="10800000">
                <a:off x="5343425" y="3214625"/>
                <a:ext cx="354900" cy="350100"/>
              </a:xfrm>
              <a:prstGeom prst="straightConnector1">
                <a:avLst/>
              </a:prstGeom>
              <a:noFill/>
              <a:ln w="19050" cap="flat" cmpd="sng">
                <a:solidFill>
                  <a:srgbClr val="9225A5"/>
                </a:solidFill>
                <a:prstDash val="solid"/>
                <a:round/>
                <a:headEnd type="oval" w="med" len="med"/>
                <a:tailEnd type="none" w="sm" len="sm"/>
              </a:ln>
            </p:spPr>
          </p:cxnSp>
          <p:sp>
            <p:nvSpPr>
              <p:cNvPr id="205" name="Google Shape;205;p16"/>
              <p:cNvSpPr txBox="1"/>
              <p:nvPr/>
            </p:nvSpPr>
            <p:spPr>
              <a:xfrm>
                <a:off x="5718566" y="3098190"/>
                <a:ext cx="2043600" cy="66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t>Design</a:t>
                </a:r>
                <a:endParaRPr sz="900"/>
              </a:p>
            </p:txBody>
          </p:sp>
        </p:grpSp>
        <p:grpSp>
          <p:nvGrpSpPr>
            <p:cNvPr id="206" name="Google Shape;206;p16"/>
            <p:cNvGrpSpPr/>
            <p:nvPr/>
          </p:nvGrpSpPr>
          <p:grpSpPr>
            <a:xfrm>
              <a:off x="8064355" y="2930091"/>
              <a:ext cx="989899" cy="245889"/>
              <a:chOff x="5344775" y="1092002"/>
              <a:chExt cx="2417336" cy="630000"/>
            </a:xfrm>
          </p:grpSpPr>
          <p:cxnSp>
            <p:nvCxnSpPr>
              <p:cNvPr id="207" name="Google Shape;207;p16"/>
              <p:cNvCxnSpPr/>
              <p:nvPr/>
            </p:nvCxnSpPr>
            <p:spPr>
              <a:xfrm flipH="1">
                <a:off x="5344775" y="1314450"/>
                <a:ext cx="336900" cy="339000"/>
              </a:xfrm>
              <a:prstGeom prst="straightConnector1">
                <a:avLst/>
              </a:prstGeom>
              <a:noFill/>
              <a:ln w="19050" cap="flat" cmpd="sng">
                <a:solidFill>
                  <a:srgbClr val="551561"/>
                </a:solidFill>
                <a:prstDash val="solid"/>
                <a:round/>
                <a:headEnd type="oval" w="med" len="med"/>
                <a:tailEnd type="none" w="sm" len="sm"/>
              </a:ln>
            </p:spPr>
          </p:cxnSp>
          <p:sp>
            <p:nvSpPr>
              <p:cNvPr id="208" name="Google Shape;208;p16"/>
              <p:cNvSpPr txBox="1"/>
              <p:nvPr/>
            </p:nvSpPr>
            <p:spPr>
              <a:xfrm>
                <a:off x="5718511" y="1092002"/>
                <a:ext cx="2043600" cy="630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t>User research</a:t>
                </a:r>
                <a:endParaRPr sz="900"/>
              </a:p>
            </p:txBody>
          </p:sp>
        </p:grpSp>
        <p:sp>
          <p:nvSpPr>
            <p:cNvPr id="209" name="Google Shape;209;p16"/>
            <p:cNvSpPr/>
            <p:nvPr/>
          </p:nvSpPr>
          <p:spPr>
            <a:xfrm rot="1729645">
              <a:off x="7160012" y="2969591"/>
              <a:ext cx="1087577" cy="1065476"/>
            </a:xfrm>
            <a:prstGeom prst="blockArc">
              <a:avLst>
                <a:gd name="adj1" fmla="val 14545937"/>
                <a:gd name="adj2" fmla="val 19902139"/>
                <a:gd name="adj3" fmla="val 9115"/>
              </a:avLst>
            </a:prstGeom>
            <a:solidFill>
              <a:srgbClr val="55156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6"/>
            <p:cNvSpPr/>
            <p:nvPr/>
          </p:nvSpPr>
          <p:spPr>
            <a:xfrm rot="9070355">
              <a:off x="7157894" y="2969106"/>
              <a:ext cx="1087577" cy="1065476"/>
            </a:xfrm>
            <a:prstGeom prst="blockArc">
              <a:avLst>
                <a:gd name="adj1" fmla="val 18041678"/>
                <a:gd name="adj2" fmla="val 1798478"/>
                <a:gd name="adj3" fmla="val 9595"/>
              </a:avLst>
            </a:prstGeom>
            <a:solidFill>
              <a:srgbClr val="551561"/>
            </a:solidFill>
            <a:ln>
              <a:noFill/>
            </a:ln>
            <a:effectLst>
              <a:outerShdw blurRad="71438" dist="9525"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6"/>
            <p:cNvSpPr/>
            <p:nvPr/>
          </p:nvSpPr>
          <p:spPr>
            <a:xfrm rot="-9070355" flipH="1">
              <a:off x="7161737" y="2969399"/>
              <a:ext cx="1087577" cy="1065476"/>
            </a:xfrm>
            <a:prstGeom prst="blockArc">
              <a:avLst>
                <a:gd name="adj1" fmla="val 17967225"/>
                <a:gd name="adj2" fmla="val 1529547"/>
                <a:gd name="adj3" fmla="val 9279"/>
              </a:avLst>
            </a:prstGeom>
            <a:solidFill>
              <a:srgbClr val="92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6"/>
            <p:cNvSpPr/>
            <p:nvPr/>
          </p:nvSpPr>
          <p:spPr>
            <a:xfrm rot="8211510">
              <a:off x="7134523" y="3433923"/>
              <a:ext cx="143901" cy="143901"/>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6"/>
            <p:cNvSpPr/>
            <p:nvPr/>
          </p:nvSpPr>
          <p:spPr>
            <a:xfrm rot="-2588490">
              <a:off x="8129640" y="3431122"/>
              <a:ext cx="143901" cy="143901"/>
            </a:xfrm>
            <a:prstGeom prst="rtTriangle">
              <a:avLst/>
            </a:prstGeom>
            <a:solidFill>
              <a:srgbClr val="55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6"/>
            <p:cNvSpPr/>
            <p:nvPr/>
          </p:nvSpPr>
          <p:spPr>
            <a:xfrm rot="2588490">
              <a:off x="7631938" y="3903395"/>
              <a:ext cx="143901" cy="143901"/>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6"/>
            <p:cNvSpPr/>
            <p:nvPr/>
          </p:nvSpPr>
          <p:spPr>
            <a:xfrm rot="-8211510">
              <a:off x="7632221" y="2954891"/>
              <a:ext cx="143901" cy="143901"/>
            </a:xfrm>
            <a:prstGeom prst="rtTriangle">
              <a:avLst/>
            </a:prstGeom>
            <a:solidFill>
              <a:srgbClr val="92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6"/>
            <p:cNvSpPr txBox="1"/>
            <p:nvPr/>
          </p:nvSpPr>
          <p:spPr>
            <a:xfrm>
              <a:off x="4667025" y="2784275"/>
              <a:ext cx="1844400" cy="13083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1000">
                  <a:solidFill>
                    <a:schemeClr val="dk1"/>
                  </a:solidFill>
                </a:rPr>
                <a:t>When using analytic methods for evaluation, such that expert-based evaluation, we move directly to improving the design without gaining more empathy and understanding of our users.</a:t>
              </a:r>
              <a:endParaRPr sz="1000">
                <a:solidFill>
                  <a:schemeClr val="dk1"/>
                </a:solidFill>
              </a:endParaRPr>
            </a:p>
          </p:txBody>
        </p:sp>
        <p:sp>
          <p:nvSpPr>
            <p:cNvPr id="217" name="Google Shape;217;p16"/>
            <p:cNvSpPr/>
            <p:nvPr/>
          </p:nvSpPr>
          <p:spPr>
            <a:xfrm>
              <a:off x="7491725" y="3226924"/>
              <a:ext cx="486772" cy="470052"/>
            </a:xfrm>
            <a:custGeom>
              <a:avLst/>
              <a:gdLst/>
              <a:ahLst/>
              <a:cxnLst/>
              <a:rect l="l" t="t" r="r" b="b"/>
              <a:pathLst>
                <a:path w="18209" h="16317" extrusionOk="0">
                  <a:moveTo>
                    <a:pt x="0" y="0"/>
                  </a:moveTo>
                  <a:cubicBezTo>
                    <a:pt x="8110" y="809"/>
                    <a:pt x="16228" y="8411"/>
                    <a:pt x="18209" y="16317"/>
                  </a:cubicBezTo>
                </a:path>
              </a:pathLst>
            </a:custGeom>
            <a:noFill/>
            <a:ln w="19050" cap="flat" cmpd="sng">
              <a:solidFill>
                <a:srgbClr val="741B47"/>
              </a:solidFill>
              <a:prstDash val="solid"/>
              <a:round/>
              <a:headEnd type="none" w="med" len="med"/>
              <a:tailEnd type="triangle" w="med" len="med"/>
            </a:ln>
          </p:spPr>
          <p:txBody>
            <a:bodyPr/>
            <a:lstStyle/>
            <a:p>
              <a:endParaRPr lang="en-US"/>
            </a:p>
          </p:txBody>
        </p:sp>
        <p:sp>
          <p:nvSpPr>
            <p:cNvPr id="218" name="Google Shape;218;p16"/>
            <p:cNvSpPr txBox="1"/>
            <p:nvPr/>
          </p:nvSpPr>
          <p:spPr>
            <a:xfrm>
              <a:off x="7438210" y="3332650"/>
              <a:ext cx="486900" cy="258600"/>
            </a:xfrm>
            <a:prstGeom prst="rect">
              <a:avLst/>
            </a:prstGeom>
            <a:noFill/>
            <a:ln>
              <a:noFill/>
            </a:ln>
          </p:spPr>
          <p:txBody>
            <a:bodyPr spcFirstLastPara="1" wrap="square" lIns="0" tIns="0" rIns="91425" bIns="91425" anchor="t" anchorCtr="0">
              <a:noAutofit/>
            </a:bodyPr>
            <a:lstStyle/>
            <a:p>
              <a:pPr marL="0" lvl="0" indent="0" algn="l" rtl="0">
                <a:spcBef>
                  <a:spcPts val="0"/>
                </a:spcBef>
                <a:spcAft>
                  <a:spcPts val="0"/>
                </a:spcAft>
                <a:buNone/>
              </a:pPr>
              <a:r>
                <a:rPr lang="en" sz="700">
                  <a:solidFill>
                    <a:schemeClr val="dk2"/>
                  </a:solidFill>
                </a:rPr>
                <a:t>Analytic methods</a:t>
              </a:r>
              <a:endParaRPr sz="700">
                <a:solidFill>
                  <a:schemeClr val="dk2"/>
                </a:solidFill>
              </a:endParaRPr>
            </a:p>
          </p:txBody>
        </p:sp>
      </p:grpSp>
      <p:sp>
        <p:nvSpPr>
          <p:cNvPr id="219" name="Google Shape;219;p16"/>
          <p:cNvSpPr txBox="1"/>
          <p:nvPr/>
        </p:nvSpPr>
        <p:spPr>
          <a:xfrm>
            <a:off x="114000" y="543775"/>
            <a:ext cx="8916000" cy="5001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1000">
                <a:solidFill>
                  <a:schemeClr val="dk1"/>
                </a:solidFill>
              </a:rPr>
              <a:t>Real life is complex, with changing needs and budget &amp; time constraints. The following are a few ways in which designers can respond to dynamic situations by adapting the HCD process to their needs. </a:t>
            </a:r>
            <a:endParaRPr sz="10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7"/>
          <p:cNvSpPr/>
          <p:nvPr/>
        </p:nvSpPr>
        <p:spPr>
          <a:xfrm>
            <a:off x="4564700" y="632800"/>
            <a:ext cx="4451700" cy="1954800"/>
          </a:xfrm>
          <a:prstGeom prst="rect">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5" name="Google Shape;225;p17"/>
          <p:cNvSpPr/>
          <p:nvPr/>
        </p:nvSpPr>
        <p:spPr>
          <a:xfrm>
            <a:off x="4564288" y="2585338"/>
            <a:ext cx="4451700" cy="2051400"/>
          </a:xfrm>
          <a:prstGeom prst="rect">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6" name="Google Shape;226;p17"/>
          <p:cNvSpPr txBox="1"/>
          <p:nvPr/>
        </p:nvSpPr>
        <p:spPr>
          <a:xfrm>
            <a:off x="172000" y="174300"/>
            <a:ext cx="5977200" cy="4161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a:t>Variations of the human-centered design process</a:t>
            </a:r>
            <a:endParaRPr/>
          </a:p>
        </p:txBody>
      </p:sp>
      <p:sp>
        <p:nvSpPr>
          <p:cNvPr id="227" name="Google Shape;227;p17"/>
          <p:cNvSpPr txBox="1"/>
          <p:nvPr/>
        </p:nvSpPr>
        <p:spPr>
          <a:xfrm>
            <a:off x="4618838" y="2633650"/>
            <a:ext cx="2043000" cy="19548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1000">
                <a:solidFill>
                  <a:schemeClr val="dk1"/>
                </a:solidFill>
              </a:rPr>
              <a:t>In this variation, a problem definition step is added before embarking on user research and after completing an evaluation of the prototype. This helps focus the design effort on a certain problem. A similar variation places the problem definition stage after user research, to allow the findings re-shape our understanding of the problem.</a:t>
            </a:r>
            <a:endParaRPr sz="1000">
              <a:solidFill>
                <a:schemeClr val="dk1"/>
              </a:solidFill>
            </a:endParaRPr>
          </a:p>
        </p:txBody>
      </p:sp>
      <p:sp>
        <p:nvSpPr>
          <p:cNvPr id="228" name="Google Shape;228;p17"/>
          <p:cNvSpPr txBox="1"/>
          <p:nvPr/>
        </p:nvSpPr>
        <p:spPr>
          <a:xfrm>
            <a:off x="4614288" y="604925"/>
            <a:ext cx="1758600" cy="13083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1000">
                <a:solidFill>
                  <a:schemeClr val="dk1"/>
                </a:solidFill>
              </a:rPr>
              <a:t>In this variation, the design and implementation are treated as one stage, where the designer concurrently conceptualizes the design and constructs a prototype to represent it.</a:t>
            </a:r>
            <a:endParaRPr sz="1000">
              <a:solidFill>
                <a:schemeClr val="dk1"/>
              </a:solidFill>
            </a:endParaRPr>
          </a:p>
        </p:txBody>
      </p:sp>
      <p:sp>
        <p:nvSpPr>
          <p:cNvPr id="229" name="Google Shape;229;p17"/>
          <p:cNvSpPr/>
          <p:nvPr/>
        </p:nvSpPr>
        <p:spPr>
          <a:xfrm>
            <a:off x="7097006" y="819213"/>
            <a:ext cx="1269900" cy="1268700"/>
          </a:xfrm>
          <a:prstGeom prst="donut">
            <a:avLst>
              <a:gd name="adj" fmla="val 16067"/>
            </a:avLst>
          </a:prstGeom>
          <a:solidFill>
            <a:srgbClr val="000000">
              <a:alpha val="107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0" name="Google Shape;230;p17"/>
          <p:cNvGrpSpPr/>
          <p:nvPr/>
        </p:nvGrpSpPr>
        <p:grpSpPr>
          <a:xfrm>
            <a:off x="6288674" y="817622"/>
            <a:ext cx="889616" cy="363650"/>
            <a:chOff x="1680836" y="1162571"/>
            <a:chExt cx="1779233" cy="728029"/>
          </a:xfrm>
        </p:grpSpPr>
        <p:cxnSp>
          <p:nvCxnSpPr>
            <p:cNvPr id="231" name="Google Shape;231;p17"/>
            <p:cNvCxnSpPr/>
            <p:nvPr/>
          </p:nvCxnSpPr>
          <p:spPr>
            <a:xfrm>
              <a:off x="3026569" y="1638300"/>
              <a:ext cx="433500" cy="252300"/>
            </a:xfrm>
            <a:prstGeom prst="straightConnector1">
              <a:avLst/>
            </a:prstGeom>
            <a:noFill/>
            <a:ln w="19050" cap="flat" cmpd="sng">
              <a:solidFill>
                <a:srgbClr val="D786E4"/>
              </a:solidFill>
              <a:prstDash val="solid"/>
              <a:round/>
              <a:headEnd type="oval" w="med" len="med"/>
              <a:tailEnd type="none" w="sm" len="sm"/>
            </a:ln>
          </p:spPr>
        </p:cxnSp>
        <p:sp>
          <p:nvSpPr>
            <p:cNvPr id="232" name="Google Shape;232;p17"/>
            <p:cNvSpPr txBox="1"/>
            <p:nvPr/>
          </p:nvSpPr>
          <p:spPr>
            <a:xfrm>
              <a:off x="1680836" y="1162571"/>
              <a:ext cx="1495200" cy="6696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800"/>
                <a:t>Evaluate</a:t>
              </a:r>
              <a:endParaRPr sz="800" b="1"/>
            </a:p>
          </p:txBody>
        </p:sp>
      </p:grpSp>
      <p:grpSp>
        <p:nvGrpSpPr>
          <p:cNvPr id="233" name="Google Shape;233;p17"/>
          <p:cNvGrpSpPr/>
          <p:nvPr/>
        </p:nvGrpSpPr>
        <p:grpSpPr>
          <a:xfrm>
            <a:off x="8283115" y="817622"/>
            <a:ext cx="893803" cy="363650"/>
            <a:chOff x="5669719" y="1162571"/>
            <a:chExt cx="1787606" cy="728029"/>
          </a:xfrm>
        </p:grpSpPr>
        <p:cxnSp>
          <p:nvCxnSpPr>
            <p:cNvPr id="234" name="Google Shape;234;p17"/>
            <p:cNvCxnSpPr/>
            <p:nvPr/>
          </p:nvCxnSpPr>
          <p:spPr>
            <a:xfrm flipH="1">
              <a:off x="5669719" y="1638300"/>
              <a:ext cx="433500" cy="252300"/>
            </a:xfrm>
            <a:prstGeom prst="straightConnector1">
              <a:avLst/>
            </a:prstGeom>
            <a:noFill/>
            <a:ln w="19050" cap="flat" cmpd="sng">
              <a:solidFill>
                <a:srgbClr val="561561"/>
              </a:solidFill>
              <a:prstDash val="solid"/>
              <a:round/>
              <a:headEnd type="oval" w="med" len="med"/>
              <a:tailEnd type="none" w="sm" len="sm"/>
            </a:ln>
          </p:spPr>
        </p:cxnSp>
        <p:sp>
          <p:nvSpPr>
            <p:cNvPr id="235" name="Google Shape;235;p17"/>
            <p:cNvSpPr txBox="1"/>
            <p:nvPr/>
          </p:nvSpPr>
          <p:spPr>
            <a:xfrm>
              <a:off x="5962125" y="1162571"/>
              <a:ext cx="1495200" cy="669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800"/>
                <a:t>User research</a:t>
              </a:r>
              <a:endParaRPr sz="800" b="1"/>
            </a:p>
          </p:txBody>
        </p:sp>
      </p:grpSp>
      <p:grpSp>
        <p:nvGrpSpPr>
          <p:cNvPr id="236" name="Google Shape;236;p17"/>
          <p:cNvGrpSpPr/>
          <p:nvPr/>
        </p:nvGrpSpPr>
        <p:grpSpPr>
          <a:xfrm>
            <a:off x="7352369" y="2078920"/>
            <a:ext cx="747600" cy="495126"/>
            <a:chOff x="3808226" y="3687693"/>
            <a:chExt cx="1495200" cy="991243"/>
          </a:xfrm>
        </p:grpSpPr>
        <p:cxnSp>
          <p:nvCxnSpPr>
            <p:cNvPr id="237" name="Google Shape;237;p17"/>
            <p:cNvCxnSpPr/>
            <p:nvPr/>
          </p:nvCxnSpPr>
          <p:spPr>
            <a:xfrm rot="10800000">
              <a:off x="4556399" y="3687693"/>
              <a:ext cx="0" cy="460500"/>
            </a:xfrm>
            <a:prstGeom prst="straightConnector1">
              <a:avLst/>
            </a:prstGeom>
            <a:noFill/>
            <a:ln w="19050" cap="flat" cmpd="sng">
              <a:solidFill>
                <a:srgbClr val="9325A5"/>
              </a:solidFill>
              <a:prstDash val="solid"/>
              <a:round/>
              <a:headEnd type="oval" w="med" len="med"/>
              <a:tailEnd type="none" w="sm" len="sm"/>
            </a:ln>
          </p:spPr>
        </p:cxnSp>
        <p:sp>
          <p:nvSpPr>
            <p:cNvPr id="238" name="Google Shape;238;p17"/>
            <p:cNvSpPr txBox="1"/>
            <p:nvPr/>
          </p:nvSpPr>
          <p:spPr>
            <a:xfrm>
              <a:off x="3808226" y="4009336"/>
              <a:ext cx="1495200" cy="669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800"/>
                <a:t>Design</a:t>
              </a:r>
              <a:endParaRPr sz="800" b="1"/>
            </a:p>
          </p:txBody>
        </p:sp>
      </p:grpSp>
      <p:sp>
        <p:nvSpPr>
          <p:cNvPr id="239" name="Google Shape;239;p17"/>
          <p:cNvSpPr/>
          <p:nvPr/>
        </p:nvSpPr>
        <p:spPr>
          <a:xfrm rot="1798387">
            <a:off x="7058290" y="779348"/>
            <a:ext cx="1345093" cy="1344504"/>
          </a:xfrm>
          <a:prstGeom prst="blockArc">
            <a:avLst>
              <a:gd name="adj1" fmla="val 14414370"/>
              <a:gd name="adj2" fmla="val 694"/>
              <a:gd name="adj3" fmla="val 9562"/>
            </a:avLst>
          </a:prstGeom>
          <a:solidFill>
            <a:srgbClr val="56156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7"/>
          <p:cNvSpPr/>
          <p:nvPr/>
        </p:nvSpPr>
        <p:spPr>
          <a:xfrm rot="-1798387" flipH="1">
            <a:off x="7059496" y="779348"/>
            <a:ext cx="1345093" cy="1344504"/>
          </a:xfrm>
          <a:prstGeom prst="blockArc">
            <a:avLst>
              <a:gd name="adj1" fmla="val 14348563"/>
              <a:gd name="adj2" fmla="val 21472873"/>
              <a:gd name="adj3" fmla="val 9381"/>
            </a:avLst>
          </a:prstGeom>
          <a:solidFill>
            <a:srgbClr val="D786E4"/>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7"/>
          <p:cNvSpPr/>
          <p:nvPr/>
        </p:nvSpPr>
        <p:spPr>
          <a:xfrm rot="-8100000">
            <a:off x="7639613" y="749890"/>
            <a:ext cx="181585" cy="181585"/>
          </a:xfrm>
          <a:prstGeom prst="rtTriangle">
            <a:avLst/>
          </a:prstGeom>
          <a:solidFill>
            <a:srgbClr val="D78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7"/>
          <p:cNvSpPr/>
          <p:nvPr/>
        </p:nvSpPr>
        <p:spPr>
          <a:xfrm rot="-9001894" flipH="1">
            <a:off x="7058872" y="778558"/>
            <a:ext cx="1344683" cy="1344204"/>
          </a:xfrm>
          <a:prstGeom prst="blockArc">
            <a:avLst>
              <a:gd name="adj1" fmla="val 14316164"/>
              <a:gd name="adj2" fmla="val 21502663"/>
              <a:gd name="adj3" fmla="val 9415"/>
            </a:avLst>
          </a:prstGeom>
          <a:solidFill>
            <a:srgbClr val="93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7"/>
          <p:cNvSpPr/>
          <p:nvPr/>
        </p:nvSpPr>
        <p:spPr>
          <a:xfrm rot="-1024708">
            <a:off x="8191140" y="1660497"/>
            <a:ext cx="156292" cy="156292"/>
          </a:xfrm>
          <a:prstGeom prst="rtTriangle">
            <a:avLst/>
          </a:prstGeom>
          <a:solidFill>
            <a:srgbClr val="56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7"/>
          <p:cNvSpPr/>
          <p:nvPr/>
        </p:nvSpPr>
        <p:spPr>
          <a:xfrm rot="6360623">
            <a:off x="7106153" y="1659216"/>
            <a:ext cx="181646" cy="181934"/>
          </a:xfrm>
          <a:prstGeom prst="rtTriangle">
            <a:avLst/>
          </a:prstGeom>
          <a:solidFill>
            <a:srgbClr val="93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7"/>
          <p:cNvSpPr/>
          <p:nvPr/>
        </p:nvSpPr>
        <p:spPr>
          <a:xfrm>
            <a:off x="7096820" y="2856343"/>
            <a:ext cx="1269000" cy="1244700"/>
          </a:xfrm>
          <a:prstGeom prst="donut">
            <a:avLst>
              <a:gd name="adj" fmla="val 16067"/>
            </a:avLst>
          </a:prstGeom>
          <a:solidFill>
            <a:srgbClr val="000000">
              <a:alpha val="107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6" name="Google Shape;246;p17"/>
          <p:cNvGrpSpPr/>
          <p:nvPr/>
        </p:nvGrpSpPr>
        <p:grpSpPr>
          <a:xfrm>
            <a:off x="8131295" y="2702541"/>
            <a:ext cx="821448" cy="333658"/>
            <a:chOff x="5366450" y="851693"/>
            <a:chExt cx="1642895" cy="680379"/>
          </a:xfrm>
        </p:grpSpPr>
        <p:cxnSp>
          <p:nvCxnSpPr>
            <p:cNvPr id="247" name="Google Shape;247;p17"/>
            <p:cNvCxnSpPr/>
            <p:nvPr/>
          </p:nvCxnSpPr>
          <p:spPr>
            <a:xfrm flipH="1">
              <a:off x="5366450" y="1153772"/>
              <a:ext cx="273000" cy="378300"/>
            </a:xfrm>
            <a:prstGeom prst="straightConnector1">
              <a:avLst/>
            </a:prstGeom>
            <a:noFill/>
            <a:ln w="19050" cap="flat" cmpd="sng">
              <a:solidFill>
                <a:srgbClr val="561561"/>
              </a:solidFill>
              <a:prstDash val="solid"/>
              <a:round/>
              <a:headEnd type="oval" w="med" len="med"/>
              <a:tailEnd type="none" w="sm" len="sm"/>
            </a:ln>
          </p:spPr>
        </p:cxnSp>
        <p:sp>
          <p:nvSpPr>
            <p:cNvPr id="248" name="Google Shape;248;p17"/>
            <p:cNvSpPr txBox="1"/>
            <p:nvPr/>
          </p:nvSpPr>
          <p:spPr>
            <a:xfrm>
              <a:off x="5514145" y="851693"/>
              <a:ext cx="1495200" cy="669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800"/>
                <a:t>Problem definition</a:t>
              </a:r>
              <a:endParaRPr sz="800" b="1"/>
            </a:p>
          </p:txBody>
        </p:sp>
      </p:grpSp>
      <p:grpSp>
        <p:nvGrpSpPr>
          <p:cNvPr id="249" name="Google Shape;249;p17"/>
          <p:cNvGrpSpPr/>
          <p:nvPr/>
        </p:nvGrpSpPr>
        <p:grpSpPr>
          <a:xfrm>
            <a:off x="6499196" y="2702541"/>
            <a:ext cx="826655" cy="333658"/>
            <a:chOff x="2102252" y="851693"/>
            <a:chExt cx="1653309" cy="680379"/>
          </a:xfrm>
        </p:grpSpPr>
        <p:cxnSp>
          <p:nvCxnSpPr>
            <p:cNvPr id="250" name="Google Shape;250;p17"/>
            <p:cNvCxnSpPr/>
            <p:nvPr/>
          </p:nvCxnSpPr>
          <p:spPr>
            <a:xfrm>
              <a:off x="3482561" y="1153772"/>
              <a:ext cx="273000" cy="378300"/>
            </a:xfrm>
            <a:prstGeom prst="straightConnector1">
              <a:avLst/>
            </a:prstGeom>
            <a:noFill/>
            <a:ln w="19050" cap="flat" cmpd="sng">
              <a:solidFill>
                <a:srgbClr val="D786E4"/>
              </a:solidFill>
              <a:prstDash val="solid"/>
              <a:round/>
              <a:headEnd type="oval" w="med" len="med"/>
              <a:tailEnd type="none" w="sm" len="sm"/>
            </a:ln>
          </p:spPr>
        </p:cxnSp>
        <p:sp>
          <p:nvSpPr>
            <p:cNvPr id="251" name="Google Shape;251;p17"/>
            <p:cNvSpPr txBox="1"/>
            <p:nvPr/>
          </p:nvSpPr>
          <p:spPr>
            <a:xfrm>
              <a:off x="2102252" y="851693"/>
              <a:ext cx="1495200" cy="6696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800"/>
                <a:t>Evaluate</a:t>
              </a:r>
              <a:endParaRPr sz="800" b="1"/>
            </a:p>
          </p:txBody>
        </p:sp>
      </p:grpSp>
      <p:grpSp>
        <p:nvGrpSpPr>
          <p:cNvPr id="252" name="Google Shape;252;p17"/>
          <p:cNvGrpSpPr/>
          <p:nvPr/>
        </p:nvGrpSpPr>
        <p:grpSpPr>
          <a:xfrm>
            <a:off x="8337008" y="3553131"/>
            <a:ext cx="897340" cy="328372"/>
            <a:chOff x="5777875" y="2586174"/>
            <a:chExt cx="1794679" cy="669600"/>
          </a:xfrm>
        </p:grpSpPr>
        <p:cxnSp>
          <p:nvCxnSpPr>
            <p:cNvPr id="253" name="Google Shape;253;p17"/>
            <p:cNvCxnSpPr/>
            <p:nvPr/>
          </p:nvCxnSpPr>
          <p:spPr>
            <a:xfrm rot="10800000">
              <a:off x="5777875" y="2771675"/>
              <a:ext cx="442200" cy="153300"/>
            </a:xfrm>
            <a:prstGeom prst="straightConnector1">
              <a:avLst/>
            </a:prstGeom>
            <a:noFill/>
            <a:ln w="19050" cap="flat" cmpd="sng">
              <a:solidFill>
                <a:srgbClr val="9325A5"/>
              </a:solidFill>
              <a:prstDash val="solid"/>
              <a:round/>
              <a:headEnd type="oval" w="med" len="med"/>
              <a:tailEnd type="none" w="sm" len="sm"/>
            </a:ln>
          </p:spPr>
        </p:cxnSp>
        <p:sp>
          <p:nvSpPr>
            <p:cNvPr id="254" name="Google Shape;254;p17"/>
            <p:cNvSpPr txBox="1"/>
            <p:nvPr/>
          </p:nvSpPr>
          <p:spPr>
            <a:xfrm>
              <a:off x="6077354" y="2586174"/>
              <a:ext cx="1495200" cy="669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800"/>
                <a:t>User research</a:t>
              </a:r>
              <a:endParaRPr sz="800" b="1"/>
            </a:p>
          </p:txBody>
        </p:sp>
      </p:grpSp>
      <p:grpSp>
        <p:nvGrpSpPr>
          <p:cNvPr id="255" name="Google Shape;255;p17"/>
          <p:cNvGrpSpPr/>
          <p:nvPr/>
        </p:nvGrpSpPr>
        <p:grpSpPr>
          <a:xfrm>
            <a:off x="6225315" y="3546017"/>
            <a:ext cx="901392" cy="328372"/>
            <a:chOff x="1554490" y="2571667"/>
            <a:chExt cx="1802785" cy="669600"/>
          </a:xfrm>
        </p:grpSpPr>
        <p:cxnSp>
          <p:nvCxnSpPr>
            <p:cNvPr id="256" name="Google Shape;256;p17"/>
            <p:cNvCxnSpPr/>
            <p:nvPr/>
          </p:nvCxnSpPr>
          <p:spPr>
            <a:xfrm rot="10800000" flipH="1">
              <a:off x="2906975" y="2771675"/>
              <a:ext cx="450300" cy="145200"/>
            </a:xfrm>
            <a:prstGeom prst="straightConnector1">
              <a:avLst/>
            </a:prstGeom>
            <a:noFill/>
            <a:ln w="19050" cap="flat" cmpd="sng">
              <a:solidFill>
                <a:srgbClr val="9325A5"/>
              </a:solidFill>
              <a:prstDash val="solid"/>
              <a:round/>
              <a:headEnd type="oval" w="med" len="med"/>
              <a:tailEnd type="none" w="sm" len="sm"/>
            </a:ln>
          </p:spPr>
        </p:cxnSp>
        <p:sp>
          <p:nvSpPr>
            <p:cNvPr id="257" name="Google Shape;257;p17"/>
            <p:cNvSpPr txBox="1"/>
            <p:nvPr/>
          </p:nvSpPr>
          <p:spPr>
            <a:xfrm>
              <a:off x="1554490" y="2571667"/>
              <a:ext cx="1495200" cy="669600"/>
            </a:xfrm>
            <a:prstGeom prst="rect">
              <a:avLst/>
            </a:prstGeom>
            <a:noFill/>
            <a:ln>
              <a:noFill/>
            </a:ln>
          </p:spPr>
          <p:txBody>
            <a:bodyPr spcFirstLastPara="1" wrap="square" lIns="91425" tIns="91425" rIns="91425" bIns="91425" anchor="t" anchorCtr="0">
              <a:noAutofit/>
            </a:bodyPr>
            <a:lstStyle/>
            <a:p>
              <a:pPr marL="0" lvl="0" indent="0" algn="r" rtl="0">
                <a:lnSpc>
                  <a:spcPct val="115000"/>
                </a:lnSpc>
                <a:spcBef>
                  <a:spcPts val="0"/>
                </a:spcBef>
                <a:spcAft>
                  <a:spcPts val="0"/>
                </a:spcAft>
                <a:buNone/>
              </a:pPr>
              <a:r>
                <a:rPr lang="en" sz="800"/>
                <a:t>Implement</a:t>
              </a:r>
              <a:endParaRPr sz="800" b="1"/>
            </a:p>
          </p:txBody>
        </p:sp>
      </p:grpSp>
      <p:grpSp>
        <p:nvGrpSpPr>
          <p:cNvPr id="258" name="Google Shape;258;p17"/>
          <p:cNvGrpSpPr/>
          <p:nvPr/>
        </p:nvGrpSpPr>
        <p:grpSpPr>
          <a:xfrm>
            <a:off x="7352183" y="4097577"/>
            <a:ext cx="747600" cy="481844"/>
            <a:chOff x="3808226" y="3696383"/>
            <a:chExt cx="1495200" cy="982553"/>
          </a:xfrm>
        </p:grpSpPr>
        <p:cxnSp>
          <p:nvCxnSpPr>
            <p:cNvPr id="259" name="Google Shape;259;p17"/>
            <p:cNvCxnSpPr/>
            <p:nvPr/>
          </p:nvCxnSpPr>
          <p:spPr>
            <a:xfrm rot="10800000">
              <a:off x="4563402" y="3696383"/>
              <a:ext cx="0" cy="489600"/>
            </a:xfrm>
            <a:prstGeom prst="straightConnector1">
              <a:avLst/>
            </a:prstGeom>
            <a:noFill/>
            <a:ln w="19050" cap="flat" cmpd="sng">
              <a:solidFill>
                <a:srgbClr val="561561"/>
              </a:solidFill>
              <a:prstDash val="solid"/>
              <a:round/>
              <a:headEnd type="oval" w="med" len="med"/>
              <a:tailEnd type="none" w="sm" len="sm"/>
            </a:ln>
          </p:spPr>
        </p:cxnSp>
        <p:sp>
          <p:nvSpPr>
            <p:cNvPr id="260" name="Google Shape;260;p17"/>
            <p:cNvSpPr txBox="1"/>
            <p:nvPr/>
          </p:nvSpPr>
          <p:spPr>
            <a:xfrm>
              <a:off x="3808226" y="4009336"/>
              <a:ext cx="1495200" cy="669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800"/>
                <a:t>Design</a:t>
              </a:r>
              <a:endParaRPr sz="800" b="1"/>
            </a:p>
          </p:txBody>
        </p:sp>
      </p:grpSp>
      <p:sp>
        <p:nvSpPr>
          <p:cNvPr id="261" name="Google Shape;261;p17"/>
          <p:cNvSpPr/>
          <p:nvPr/>
        </p:nvSpPr>
        <p:spPr>
          <a:xfrm rot="1771209">
            <a:off x="7061675" y="2814052"/>
            <a:ext cx="1337650" cy="1324874"/>
          </a:xfrm>
          <a:prstGeom prst="blockArc">
            <a:avLst>
              <a:gd name="adj1" fmla="val 14414370"/>
              <a:gd name="adj2" fmla="val 18998613"/>
              <a:gd name="adj3" fmla="val 8907"/>
            </a:avLst>
          </a:prstGeom>
          <a:solidFill>
            <a:srgbClr val="56156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7"/>
          <p:cNvSpPr/>
          <p:nvPr/>
        </p:nvSpPr>
        <p:spPr>
          <a:xfrm rot="-9028791" flipH="1">
            <a:off x="7063984" y="2813841"/>
            <a:ext cx="1337650" cy="1324874"/>
          </a:xfrm>
          <a:prstGeom prst="blockArc">
            <a:avLst>
              <a:gd name="adj1" fmla="val 20178804"/>
              <a:gd name="adj2" fmla="val 2623923"/>
              <a:gd name="adj3" fmla="val 8858"/>
            </a:avLst>
          </a:prstGeom>
          <a:solidFill>
            <a:srgbClr val="9325A5"/>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7"/>
          <p:cNvSpPr/>
          <p:nvPr/>
        </p:nvSpPr>
        <p:spPr>
          <a:xfrm rot="-3780250">
            <a:off x="8227429" y="3193712"/>
            <a:ext cx="178443" cy="180456"/>
          </a:xfrm>
          <a:prstGeom prst="rtTriangle">
            <a:avLst/>
          </a:prstGeom>
          <a:solidFill>
            <a:srgbClr val="56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7"/>
          <p:cNvSpPr/>
          <p:nvPr/>
        </p:nvSpPr>
        <p:spPr>
          <a:xfrm rot="-1774110" flipH="1">
            <a:off x="7059678" y="2812522"/>
            <a:ext cx="1341740" cy="1328982"/>
          </a:xfrm>
          <a:prstGeom prst="blockArc">
            <a:avLst>
              <a:gd name="adj1" fmla="val 14334136"/>
              <a:gd name="adj2" fmla="val 18854681"/>
              <a:gd name="adj3" fmla="val 8846"/>
            </a:avLst>
          </a:prstGeom>
          <a:solidFill>
            <a:srgbClr val="D786E4"/>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7"/>
          <p:cNvSpPr/>
          <p:nvPr/>
        </p:nvSpPr>
        <p:spPr>
          <a:xfrm rot="9028791">
            <a:off x="7056193" y="2815226"/>
            <a:ext cx="1337650" cy="1324874"/>
          </a:xfrm>
          <a:prstGeom prst="blockArc">
            <a:avLst>
              <a:gd name="adj1" fmla="val 20184517"/>
              <a:gd name="adj2" fmla="val 3007258"/>
              <a:gd name="adj3" fmla="val 9336"/>
            </a:avLst>
          </a:prstGeom>
          <a:solidFill>
            <a:srgbClr val="9325A5"/>
          </a:solidFill>
          <a:ln w="9525" cap="flat" cmpd="sng">
            <a:solidFill>
              <a:srgbClr val="9325A5"/>
            </a:solidFill>
            <a:prstDash val="solid"/>
            <a:round/>
            <a:headEnd type="none" w="sm" len="sm"/>
            <a:tailEnd type="none" w="sm" len="sm"/>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7"/>
          <p:cNvSpPr/>
          <p:nvPr/>
        </p:nvSpPr>
        <p:spPr>
          <a:xfrm rot="-9028791" flipH="1">
            <a:off x="7054891" y="2815973"/>
            <a:ext cx="1337650" cy="1324874"/>
          </a:xfrm>
          <a:prstGeom prst="blockArc">
            <a:avLst>
              <a:gd name="adj1" fmla="val 15738599"/>
              <a:gd name="adj2" fmla="val 20008131"/>
              <a:gd name="adj3" fmla="val 9063"/>
            </a:avLst>
          </a:prstGeom>
          <a:solidFill>
            <a:srgbClr val="561561"/>
          </a:solidFill>
          <a:ln>
            <a:noFill/>
          </a:ln>
          <a:effectLst>
            <a:outerShdw blurRad="71438" dist="9525" dir="5400000" algn="bl" rotWithShape="0">
              <a:srgbClr val="000000">
                <a:alpha val="4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7"/>
          <p:cNvSpPr/>
          <p:nvPr/>
        </p:nvSpPr>
        <p:spPr>
          <a:xfrm rot="9231656">
            <a:off x="7055465" y="3196701"/>
            <a:ext cx="180456" cy="178443"/>
          </a:xfrm>
          <a:prstGeom prst="rtTriangle">
            <a:avLst/>
          </a:prstGeom>
          <a:solidFill>
            <a:srgbClr val="93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7"/>
          <p:cNvSpPr/>
          <p:nvPr/>
        </p:nvSpPr>
        <p:spPr>
          <a:xfrm rot="444415">
            <a:off x="8008686" y="3872257"/>
            <a:ext cx="181515" cy="178322"/>
          </a:xfrm>
          <a:prstGeom prst="rtTriangle">
            <a:avLst/>
          </a:prstGeom>
          <a:solidFill>
            <a:srgbClr val="9325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7"/>
          <p:cNvSpPr/>
          <p:nvPr/>
        </p:nvSpPr>
        <p:spPr>
          <a:xfrm rot="4878740">
            <a:off x="7275182" y="3870492"/>
            <a:ext cx="178751" cy="181926"/>
          </a:xfrm>
          <a:prstGeom prst="rtTriangle">
            <a:avLst/>
          </a:prstGeom>
          <a:solidFill>
            <a:srgbClr val="5615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7"/>
          <p:cNvSpPr/>
          <p:nvPr/>
        </p:nvSpPr>
        <p:spPr>
          <a:xfrm rot="-8132278">
            <a:off x="7639848" y="2786455"/>
            <a:ext cx="180744" cy="180744"/>
          </a:xfrm>
          <a:prstGeom prst="rtTriangle">
            <a:avLst/>
          </a:prstGeom>
          <a:solidFill>
            <a:srgbClr val="D786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7"/>
          <p:cNvSpPr/>
          <p:nvPr/>
        </p:nvSpPr>
        <p:spPr>
          <a:xfrm>
            <a:off x="101388" y="2585350"/>
            <a:ext cx="4451700" cy="2051400"/>
          </a:xfrm>
          <a:prstGeom prst="rect">
            <a:avLst/>
          </a:prstGeom>
          <a:solidFill>
            <a:srgbClr val="F3F3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72" name="Google Shape;272;p17"/>
          <p:cNvSpPr txBox="1"/>
          <p:nvPr/>
        </p:nvSpPr>
        <p:spPr>
          <a:xfrm>
            <a:off x="128775" y="2626775"/>
            <a:ext cx="4337100" cy="5001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1000">
                <a:solidFill>
                  <a:schemeClr val="dk1"/>
                </a:solidFill>
              </a:rPr>
              <a:t>This representation of the design process by Sanders &amp; Stappers (2008) focuses on the level of uncertainty that reduces over time.</a:t>
            </a:r>
            <a:endParaRPr sz="1000">
              <a:solidFill>
                <a:schemeClr val="dk1"/>
              </a:solidFill>
            </a:endParaRPr>
          </a:p>
        </p:txBody>
      </p:sp>
      <p:sp>
        <p:nvSpPr>
          <p:cNvPr id="273" name="Google Shape;273;p17"/>
          <p:cNvSpPr txBox="1"/>
          <p:nvPr/>
        </p:nvSpPr>
        <p:spPr>
          <a:xfrm>
            <a:off x="171988" y="632800"/>
            <a:ext cx="4215300" cy="1339200"/>
          </a:xfrm>
          <a:prstGeom prst="rect">
            <a:avLst/>
          </a:prstGeom>
          <a:noFill/>
          <a:ln>
            <a:noFill/>
          </a:ln>
        </p:spPr>
        <p:txBody>
          <a:bodyPr spcFirstLastPara="1" wrap="square" lIns="91425" tIns="91425" rIns="91425" bIns="91425" anchor="t" anchorCtr="0">
            <a:spAutoFit/>
          </a:bodyPr>
          <a:lstStyle/>
          <a:p>
            <a:pPr marL="0" lvl="0" indent="0" algn="l" rtl="0">
              <a:lnSpc>
                <a:spcPct val="105000"/>
              </a:lnSpc>
              <a:spcBef>
                <a:spcPts val="0"/>
              </a:spcBef>
              <a:spcAft>
                <a:spcPts val="0"/>
              </a:spcAft>
              <a:buNone/>
            </a:pPr>
            <a:r>
              <a:rPr lang="en" sz="1200">
                <a:solidFill>
                  <a:schemeClr val="dk1"/>
                </a:solidFill>
              </a:rPr>
              <a:t>The human-centered design process in this class activity is based on the one in Hartson &amp; Pyla’s </a:t>
            </a:r>
            <a:r>
              <a:rPr lang="en" sz="1200" i="1">
                <a:solidFill>
                  <a:schemeClr val="dk1"/>
                </a:solidFill>
              </a:rPr>
              <a:t>The UX Book</a:t>
            </a:r>
            <a:r>
              <a:rPr lang="en" sz="1200">
                <a:solidFill>
                  <a:schemeClr val="dk1"/>
                </a:solidFill>
              </a:rPr>
              <a:t> (2019). Variations of this process merge certain stages, distinguish between more fine-grained stages, or call the stages in different names. These variations still assume an cyclical iterative process.</a:t>
            </a:r>
            <a:endParaRPr sz="1200">
              <a:solidFill>
                <a:schemeClr val="dk1"/>
              </a:solidFill>
            </a:endParaRPr>
          </a:p>
        </p:txBody>
      </p:sp>
      <p:pic>
        <p:nvPicPr>
          <p:cNvPr id="274" name="Google Shape;274;p17"/>
          <p:cNvPicPr preferRelativeResize="0"/>
          <p:nvPr/>
        </p:nvPicPr>
        <p:blipFill>
          <a:blip r:embed="rId3">
            <a:alphaModFix/>
          </a:blip>
          <a:stretch>
            <a:fillRect/>
          </a:stretch>
        </p:blipFill>
        <p:spPr>
          <a:xfrm>
            <a:off x="645937" y="3142374"/>
            <a:ext cx="3267425" cy="1357250"/>
          </a:xfrm>
          <a:prstGeom prst="rect">
            <a:avLst/>
          </a:prstGeom>
          <a:noFill/>
          <a:ln>
            <a:noFill/>
          </a:ln>
        </p:spPr>
      </p:pic>
      <p:sp>
        <p:nvSpPr>
          <p:cNvPr id="275" name="Google Shape;275;p17"/>
          <p:cNvSpPr txBox="1"/>
          <p:nvPr/>
        </p:nvSpPr>
        <p:spPr>
          <a:xfrm>
            <a:off x="759279" y="4606988"/>
            <a:ext cx="8256621" cy="553968"/>
          </a:xfrm>
          <a:prstGeom prst="rect">
            <a:avLst/>
          </a:prstGeom>
          <a:noFill/>
          <a:ln>
            <a:noFill/>
          </a:ln>
        </p:spPr>
        <p:txBody>
          <a:bodyPr spcFirstLastPara="1" wrap="square" lIns="91425" tIns="91425" rIns="91425" bIns="91425" anchor="t" anchorCtr="0">
            <a:spAutoFit/>
          </a:bodyPr>
          <a:lstStyle/>
          <a:p>
            <a:pPr marL="0" lvl="0" indent="0" algn="l" rtl="0">
              <a:lnSpc>
                <a:spcPct val="150000"/>
              </a:lnSpc>
              <a:spcBef>
                <a:spcPts val="0"/>
              </a:spcBef>
              <a:spcAft>
                <a:spcPts val="0"/>
              </a:spcAft>
              <a:buNone/>
            </a:pPr>
            <a:r>
              <a:rPr lang="en" sz="800" dirty="0">
                <a:solidFill>
                  <a:schemeClr val="dk2"/>
                </a:solidFill>
              </a:rPr>
              <a:t>Rex </a:t>
            </a:r>
            <a:r>
              <a:rPr lang="en" sz="800" dirty="0" err="1">
                <a:solidFill>
                  <a:schemeClr val="dk2"/>
                </a:solidFill>
              </a:rPr>
              <a:t>Hartson</a:t>
            </a:r>
            <a:r>
              <a:rPr lang="en" sz="800" dirty="0">
                <a:solidFill>
                  <a:schemeClr val="dk2"/>
                </a:solidFill>
              </a:rPr>
              <a:t> and </a:t>
            </a:r>
            <a:r>
              <a:rPr lang="en" sz="800" dirty="0" err="1">
                <a:solidFill>
                  <a:schemeClr val="dk2"/>
                </a:solidFill>
              </a:rPr>
              <a:t>Pardha</a:t>
            </a:r>
            <a:r>
              <a:rPr lang="en" sz="800" dirty="0">
                <a:solidFill>
                  <a:schemeClr val="dk2"/>
                </a:solidFill>
              </a:rPr>
              <a:t> </a:t>
            </a:r>
            <a:r>
              <a:rPr lang="en" sz="800" dirty="0" err="1">
                <a:solidFill>
                  <a:schemeClr val="dk2"/>
                </a:solidFill>
              </a:rPr>
              <a:t>Pyla</a:t>
            </a:r>
            <a:r>
              <a:rPr lang="en" sz="800" dirty="0">
                <a:solidFill>
                  <a:schemeClr val="dk2"/>
                </a:solidFill>
              </a:rPr>
              <a:t>. 2019. The UX Book: Agile UX design for a quality user experience. (2nd. ed.). Morgan Kaufman, Cambridge, MA.</a:t>
            </a:r>
            <a:endParaRPr lang="he-IL" sz="800" dirty="0">
              <a:solidFill>
                <a:schemeClr val="dk2"/>
              </a:solidFill>
            </a:endParaRPr>
          </a:p>
          <a:p>
            <a:pPr marL="0" lvl="0" indent="0" algn="l" rtl="0">
              <a:lnSpc>
                <a:spcPct val="150000"/>
              </a:lnSpc>
              <a:spcBef>
                <a:spcPts val="0"/>
              </a:spcBef>
              <a:spcAft>
                <a:spcPts val="0"/>
              </a:spcAft>
              <a:buNone/>
            </a:pPr>
            <a:r>
              <a:rPr lang="en" sz="800" dirty="0">
                <a:solidFill>
                  <a:schemeClr val="dk2"/>
                </a:solidFill>
              </a:rPr>
              <a:t>Elizabeth B.-N. Sanders and Pieter Jan </a:t>
            </a:r>
            <a:r>
              <a:rPr lang="en" sz="800" dirty="0" err="1">
                <a:solidFill>
                  <a:schemeClr val="dk2"/>
                </a:solidFill>
              </a:rPr>
              <a:t>Stappers</a:t>
            </a:r>
            <a:r>
              <a:rPr lang="en" sz="800" dirty="0">
                <a:solidFill>
                  <a:schemeClr val="dk2"/>
                </a:solidFill>
              </a:rPr>
              <a:t>. 2008. Co-creation and the new landscapes of design, </a:t>
            </a:r>
            <a:r>
              <a:rPr lang="en" sz="800" dirty="0" err="1">
                <a:solidFill>
                  <a:schemeClr val="dk2"/>
                </a:solidFill>
              </a:rPr>
              <a:t>CoDesign</a:t>
            </a:r>
            <a:r>
              <a:rPr lang="en" sz="800" dirty="0">
                <a:solidFill>
                  <a:schemeClr val="dk2"/>
                </a:solidFill>
              </a:rPr>
              <a:t>, 4:1, 5-18, DOI: 10.1080/15710880701875068.</a:t>
            </a:r>
            <a:endParaRPr sz="800" dirty="0">
              <a:solidFill>
                <a:schemeClr val="dk2"/>
              </a:solidFill>
            </a:endParaRPr>
          </a:p>
        </p:txBody>
      </p:sp>
      <p:sp>
        <p:nvSpPr>
          <p:cNvPr id="2" name="Google Shape;275;p17">
            <a:extLst>
              <a:ext uri="{FF2B5EF4-FFF2-40B4-BE49-F238E27FC236}">
                <a16:creationId xmlns:a16="http://schemas.microsoft.com/office/drawing/2014/main" id="{2C8BDC38-16EE-03B3-CB2D-29E724ABC190}"/>
              </a:ext>
            </a:extLst>
          </p:cNvPr>
          <p:cNvSpPr txBox="1"/>
          <p:nvPr/>
        </p:nvSpPr>
        <p:spPr>
          <a:xfrm>
            <a:off x="235508" y="4606595"/>
            <a:ext cx="621742" cy="369302"/>
          </a:xfrm>
          <a:prstGeom prst="rect">
            <a:avLst/>
          </a:prstGeom>
          <a:noFill/>
          <a:ln>
            <a:noFill/>
          </a:ln>
        </p:spPr>
        <p:txBody>
          <a:bodyPr spcFirstLastPara="1" wrap="square" lIns="91425" tIns="91425" rIns="91425" bIns="91425" anchor="t" anchorCtr="0">
            <a:spAutoFit/>
          </a:bodyPr>
          <a:lstStyle/>
          <a:p>
            <a:pPr marL="0" marR="0" lvl="0" indent="0" rtl="1">
              <a:lnSpc>
                <a:spcPct val="150000"/>
              </a:lnSpc>
              <a:spcBef>
                <a:spcPts val="0"/>
              </a:spcBef>
              <a:spcAft>
                <a:spcPts val="0"/>
              </a:spcAft>
              <a:buClr>
                <a:srgbClr val="000000"/>
              </a:buClr>
              <a:buFont typeface="Arial"/>
              <a:buNone/>
            </a:pPr>
            <a:r>
              <a:rPr lang="en-US" sz="800" dirty="0">
                <a:solidFill>
                  <a:schemeClr val="dk2"/>
                </a:solidFill>
              </a:rPr>
              <a:t>Sources:</a:t>
            </a:r>
            <a:endParaRPr sz="800" dirty="0">
              <a:solidFill>
                <a:schemeClr val="dk2"/>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1478</Words>
  <Application>Microsoft Macintosh PowerPoint</Application>
  <PresentationFormat>On-screen Show (16:9)</PresentationFormat>
  <Paragraphs>101</Paragraphs>
  <Slides>5</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Source Sans Pro</vt:lpstr>
      <vt:lpstr>Simple Light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Gilly Leshed</cp:lastModifiedBy>
  <cp:revision>5</cp:revision>
  <dcterms:modified xsi:type="dcterms:W3CDTF">2024-01-26T19:17:10Z</dcterms:modified>
</cp:coreProperties>
</file>